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4"/>
  </p:notesMasterIdLst>
  <p:handoutMasterIdLst>
    <p:handoutMasterId r:id="rId75"/>
  </p:handoutMasterIdLst>
  <p:sldIdLst>
    <p:sldId id="256" r:id="rId2"/>
    <p:sldId id="452" r:id="rId3"/>
    <p:sldId id="257" r:id="rId4"/>
    <p:sldId id="455" r:id="rId5"/>
    <p:sldId id="258" r:id="rId6"/>
    <p:sldId id="264" r:id="rId7"/>
    <p:sldId id="260" r:id="rId8"/>
    <p:sldId id="417" r:id="rId9"/>
    <p:sldId id="267" r:id="rId10"/>
    <p:sldId id="456" r:id="rId11"/>
    <p:sldId id="274" r:id="rId12"/>
    <p:sldId id="457" r:id="rId13"/>
    <p:sldId id="270" r:id="rId14"/>
    <p:sldId id="276" r:id="rId15"/>
    <p:sldId id="271" r:id="rId16"/>
    <p:sldId id="420" r:id="rId17"/>
    <p:sldId id="272" r:id="rId18"/>
    <p:sldId id="275" r:id="rId19"/>
    <p:sldId id="421" r:id="rId20"/>
    <p:sldId id="422" r:id="rId21"/>
    <p:sldId id="423" r:id="rId22"/>
    <p:sldId id="424" r:id="rId23"/>
    <p:sldId id="458" r:id="rId24"/>
    <p:sldId id="434" r:id="rId25"/>
    <p:sldId id="433" r:id="rId26"/>
    <p:sldId id="427" r:id="rId27"/>
    <p:sldId id="428" r:id="rId28"/>
    <p:sldId id="435" r:id="rId29"/>
    <p:sldId id="436" r:id="rId30"/>
    <p:sldId id="437" r:id="rId31"/>
    <p:sldId id="438" r:id="rId32"/>
    <p:sldId id="273" r:id="rId33"/>
    <p:sldId id="277" r:id="rId34"/>
    <p:sldId id="279" r:id="rId35"/>
    <p:sldId id="280" r:id="rId36"/>
    <p:sldId id="281" r:id="rId37"/>
    <p:sldId id="282" r:id="rId38"/>
    <p:sldId id="283" r:id="rId39"/>
    <p:sldId id="284" r:id="rId40"/>
    <p:sldId id="285" r:id="rId41"/>
    <p:sldId id="286" r:id="rId42"/>
    <p:sldId id="287" r:id="rId43"/>
    <p:sldId id="322" r:id="rId44"/>
    <p:sldId id="323" r:id="rId45"/>
    <p:sldId id="324" r:id="rId46"/>
    <p:sldId id="325" r:id="rId47"/>
    <p:sldId id="439" r:id="rId48"/>
    <p:sldId id="440" r:id="rId49"/>
    <p:sldId id="441" r:id="rId50"/>
    <p:sldId id="442" r:id="rId51"/>
    <p:sldId id="299" r:id="rId52"/>
    <p:sldId id="300" r:id="rId53"/>
    <p:sldId id="305" r:id="rId54"/>
    <p:sldId id="303" r:id="rId55"/>
    <p:sldId id="444" r:id="rId56"/>
    <p:sldId id="443" r:id="rId57"/>
    <p:sldId id="304" r:id="rId58"/>
    <p:sldId id="451" r:id="rId59"/>
    <p:sldId id="307" r:id="rId60"/>
    <p:sldId id="445" r:id="rId61"/>
    <p:sldId id="446" r:id="rId62"/>
    <p:sldId id="447" r:id="rId63"/>
    <p:sldId id="448" r:id="rId64"/>
    <p:sldId id="313" r:id="rId65"/>
    <p:sldId id="317" r:id="rId66"/>
    <p:sldId id="449" r:id="rId67"/>
    <p:sldId id="450" r:id="rId68"/>
    <p:sldId id="358" r:id="rId69"/>
    <p:sldId id="414" r:id="rId70"/>
    <p:sldId id="415" r:id="rId71"/>
    <p:sldId id="416" r:id="rId72"/>
    <p:sldId id="366" r:id="rId7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397" autoAdjust="0"/>
  </p:normalViewPr>
  <p:slideViewPr>
    <p:cSldViewPr snapToGrid="0">
      <p:cViewPr varScale="1">
        <p:scale>
          <a:sx n="84" d="100"/>
          <a:sy n="84" d="100"/>
        </p:scale>
        <p:origin x="-390" y="-78"/>
      </p:cViewPr>
      <p:guideLst>
        <p:guide orient="horz" pos="2160"/>
        <p:guide pos="3840"/>
      </p:guideLst>
    </p:cSldViewPr>
  </p:slideViewPr>
  <p:outlineViewPr>
    <p:cViewPr>
      <p:scale>
        <a:sx n="33" d="100"/>
        <a:sy n="33" d="100"/>
      </p:scale>
      <p:origin x="0" y="95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5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91F0254-B039-4955-BFD3-4745FB44F3B5}" type="datetimeFigureOut">
              <a:rPr lang="en-US" smtClean="0"/>
              <a:t>07/19/2017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3C0ACC6-49AA-4312-9BC9-0F132CE5D076}" type="slidenum">
              <a:rPr lang="en-US" smtClean="0"/>
              <a:t>‹#›</a:t>
            </a:fld>
            <a:endParaRPr lang="en-US"/>
          </a:p>
        </p:txBody>
      </p:sp>
    </p:spTree>
    <p:extLst>
      <p:ext uri="{BB962C8B-B14F-4D97-AF65-F5344CB8AC3E}">
        <p14:creationId xmlns:p14="http://schemas.microsoft.com/office/powerpoint/2010/main" val="3288462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8E1CEC-FC62-42FA-98C3-EE0258229F71}" type="datetimeFigureOut">
              <a:rPr lang="en-US"/>
              <a:pPr/>
              <a:t>07/19/2017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7A33F3D-B352-48E1-A805-27C8AE34AC69}" type="slidenum">
              <a:rPr lang="en-US"/>
              <a:pPr/>
              <a:t>‹#›</a:t>
            </a:fld>
            <a:endParaRPr lang="en-US"/>
          </a:p>
        </p:txBody>
      </p:sp>
    </p:spTree>
    <p:extLst>
      <p:ext uri="{BB962C8B-B14F-4D97-AF65-F5344CB8AC3E}">
        <p14:creationId xmlns:p14="http://schemas.microsoft.com/office/powerpoint/2010/main" val="324913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3F3D-B352-48E1-A805-27C8AE34AC69}" type="slidenum">
              <a:rPr lang="en-US"/>
              <a:pPr/>
              <a:t>1</a:t>
            </a:fld>
            <a:endParaRPr lang="en-US"/>
          </a:p>
        </p:txBody>
      </p:sp>
    </p:spTree>
    <p:extLst>
      <p:ext uri="{BB962C8B-B14F-4D97-AF65-F5344CB8AC3E}">
        <p14:creationId xmlns:p14="http://schemas.microsoft.com/office/powerpoint/2010/main" val="2866018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3F3D-B352-48E1-A805-27C8AE34AC69}" type="slidenum">
              <a:rPr lang="en-US"/>
              <a:pPr/>
              <a:t>3</a:t>
            </a:fld>
            <a:endParaRPr lang="en-US"/>
          </a:p>
        </p:txBody>
      </p:sp>
    </p:spTree>
    <p:extLst>
      <p:ext uri="{BB962C8B-B14F-4D97-AF65-F5344CB8AC3E}">
        <p14:creationId xmlns:p14="http://schemas.microsoft.com/office/powerpoint/2010/main" val="2071961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3F3D-B352-48E1-A805-27C8AE34AC69}" type="slidenum">
              <a:rPr lang="en-US"/>
              <a:pPr/>
              <a:t>4</a:t>
            </a:fld>
            <a:endParaRPr lang="en-US"/>
          </a:p>
        </p:txBody>
      </p:sp>
    </p:spTree>
    <p:extLst>
      <p:ext uri="{BB962C8B-B14F-4D97-AF65-F5344CB8AC3E}">
        <p14:creationId xmlns:p14="http://schemas.microsoft.com/office/powerpoint/2010/main" val="207196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A33F3D-B352-48E1-A805-27C8AE34AC69}" type="slidenum">
              <a:rPr lang="en-US"/>
              <a:pPr/>
              <a:t>5</a:t>
            </a:fld>
            <a:endParaRPr lang="en-US"/>
          </a:p>
        </p:txBody>
      </p:sp>
    </p:spTree>
    <p:extLst>
      <p:ext uri="{BB962C8B-B14F-4D97-AF65-F5344CB8AC3E}">
        <p14:creationId xmlns:p14="http://schemas.microsoft.com/office/powerpoint/2010/main" val="328225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33F3D-B352-48E1-A805-27C8AE34AC69}" type="slidenum">
              <a:rPr lang="en-US" smtClean="0"/>
              <a:pPr/>
              <a:t>10</a:t>
            </a:fld>
            <a:endParaRPr lang="en-US"/>
          </a:p>
        </p:txBody>
      </p:sp>
    </p:spTree>
    <p:extLst>
      <p:ext uri="{BB962C8B-B14F-4D97-AF65-F5344CB8AC3E}">
        <p14:creationId xmlns:p14="http://schemas.microsoft.com/office/powerpoint/2010/main" val="101184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A33F3D-B352-48E1-A805-27C8AE34AC69}" type="slidenum">
              <a:rPr lang="en-US" smtClean="0"/>
              <a:pPr/>
              <a:t>32</a:t>
            </a:fld>
            <a:endParaRPr lang="en-US"/>
          </a:p>
        </p:txBody>
      </p:sp>
    </p:spTree>
    <p:extLst>
      <p:ext uri="{BB962C8B-B14F-4D97-AF65-F5344CB8AC3E}">
        <p14:creationId xmlns:p14="http://schemas.microsoft.com/office/powerpoint/2010/main" val="235064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itchFamily="34" charset="0"/>
              <a:buChar char="•"/>
            </a:pPr>
            <a:r>
              <a:rPr lang="en-US" dirty="0" smtClean="0"/>
              <a:t>Lifestyle modifications  that emphasize reduction</a:t>
            </a:r>
            <a:r>
              <a:rPr lang="en-US" baseline="0" dirty="0" smtClean="0"/>
              <a:t>  of established risk factors  useful intervention for pediatrics</a:t>
            </a:r>
          </a:p>
          <a:p>
            <a:pPr marL="174708" indent="-174708">
              <a:buFont typeface="Arial" pitchFamily="34" charset="0"/>
              <a:buChar char="•"/>
            </a:pPr>
            <a:r>
              <a:rPr lang="en-US" baseline="0" dirty="0" smtClean="0"/>
              <a:t>Main therapeutic goals in obese children and adolescents regardless of a metabolic syndrome diagnosis. </a:t>
            </a:r>
            <a:endParaRPr lang="en-US" dirty="0"/>
          </a:p>
        </p:txBody>
      </p:sp>
      <p:sp>
        <p:nvSpPr>
          <p:cNvPr id="4" name="Slide Number Placeholder 3"/>
          <p:cNvSpPr>
            <a:spLocks noGrp="1"/>
          </p:cNvSpPr>
          <p:nvPr>
            <p:ph type="sldNum" sz="quarter" idx="10"/>
          </p:nvPr>
        </p:nvSpPr>
        <p:spPr/>
        <p:txBody>
          <a:bodyPr/>
          <a:lstStyle/>
          <a:p>
            <a:fld id="{80EC7E89-7241-47DB-9AF4-90447BA8BDE5}" type="slidenum">
              <a:rPr lang="en-US" smtClean="0"/>
              <a:pPr/>
              <a:t>68</a:t>
            </a:fld>
            <a:endParaRPr lang="en-US"/>
          </a:p>
        </p:txBody>
      </p:sp>
    </p:spTree>
    <p:extLst>
      <p:ext uri="{BB962C8B-B14F-4D97-AF65-F5344CB8AC3E}">
        <p14:creationId xmlns:p14="http://schemas.microsoft.com/office/powerpoint/2010/main" val="214809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EC7E89-7241-47DB-9AF4-90447BA8BDE5}" type="slidenum">
              <a:rPr lang="en-US" smtClean="0"/>
              <a:pPr/>
              <a:t>72</a:t>
            </a:fld>
            <a:endParaRPr lang="en-US"/>
          </a:p>
        </p:txBody>
      </p:sp>
    </p:spTree>
    <p:extLst>
      <p:ext uri="{BB962C8B-B14F-4D97-AF65-F5344CB8AC3E}">
        <p14:creationId xmlns:p14="http://schemas.microsoft.com/office/powerpoint/2010/main" val="113565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07/19/2017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docid=H6aZXlprXJ2BDM&amp;tbnid=lR-lAf6T5GIr7M:&amp;ved=0CAQQjB0&amp;url=http://www.professional.medtronicdiabetes.com/insulin-pump-therapy&amp;ei=lLTJUqTJL4OR2wXXgIHoBw&amp;bvm=bv.58187178,d.b2I&amp;psig=AFQjCNE2bo3UcH0s4AoRV-u8SIc_KHKrrQ&amp;ust=138903706198980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source=images&amp;cd=&amp;cad=rja&amp;uact=8&amp;ved=0CAcQjRxqFQoTCKWn3JzS-sYCFQvVgAod_fULVA&amp;url=http://www.gelisy.com/carbohydrate.htm&amp;ei=Isq1VaWOJ4uqgwT966-gBQ&amp;psig=AFQjCNFR2QjFR5oM-ce5-_OPdHInwgrwQQ&amp;ust=1438063396154493"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url?sa=i&amp;rct=j&amp;q=&amp;esrc=s&amp;source=images&amp;cd=&amp;cad=rja&amp;uact=8&amp;ved=0CAcQjRxqFQoTCNq70NnV-sYCFQPNgAodfwoIdQ&amp;url=http://www.capitalotc.com/hiring-a-chef-in-cafeterias-helps-children-eat-healthier-foods/210066/&amp;ei=x821VZq8KYOagwT_lKCoBw&amp;psig=AFQjCNF1R3Kz1oTMO1lS8f72F5C-v6937g&amp;ust=14380644043835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diabetes.org/living-with-diabetes/parents-and-kids/diabetes-care-at-school/school-staff-trainings/?loc=diabetesorg"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diabetes.org/living-with-diabetes/parents-and-kids/diabetes-care-at-school/written-care-plans/diabetes-medical-management.html"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diabetes.org/assets/pdfs/schools/ps-diabetes-care-in-the-school-and-daycare-setting.pdf"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www.diabetes.org/living-with-diabetes/parents-and-kids/diabetes-care-at-schoo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diabetes.org/living-with-diabetes/parents-and-kids/diabetes-care-at-school/school-staff-trainings/training-resources.html"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t>Diabetes</a:t>
            </a:r>
            <a:r>
              <a:rPr lang="en-US" sz="4400" dirty="0" smtClean="0"/>
              <a:t> </a:t>
            </a:r>
            <a:endParaRPr lang="en-US" sz="4400" dirty="0"/>
          </a:p>
        </p:txBody>
      </p:sp>
      <p:sp>
        <p:nvSpPr>
          <p:cNvPr id="3" name="Subtitle 2"/>
          <p:cNvSpPr>
            <a:spLocks noGrp="1"/>
          </p:cNvSpPr>
          <p:nvPr>
            <p:ph type="subTitle" idx="1"/>
          </p:nvPr>
        </p:nvSpPr>
        <p:spPr/>
        <p:txBody>
          <a:bodyPr/>
          <a:lstStyle/>
          <a:p>
            <a:r>
              <a:rPr lang="en-US" sz="2400" dirty="0" smtClean="0"/>
              <a:t>Children &amp; Adolescents</a:t>
            </a:r>
          </a:p>
          <a:p>
            <a:r>
              <a:rPr lang="en-US" b="1" dirty="0" smtClean="0"/>
              <a:t>Adelina C. Salinas, MSN, APRN, FNP-BC, CDE</a:t>
            </a:r>
          </a:p>
          <a:p>
            <a:r>
              <a:rPr lang="en-US" b="1" dirty="0" smtClean="0"/>
              <a:t>Gregorio Rodriguez, MSN, RN, CDE</a:t>
            </a:r>
          </a:p>
        </p:txBody>
      </p:sp>
    </p:spTree>
    <p:extLst>
      <p:ext uri="{BB962C8B-B14F-4D97-AF65-F5344CB8AC3E}">
        <p14:creationId xmlns:p14="http://schemas.microsoft.com/office/powerpoint/2010/main" val="164234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2664"/>
            <a:ext cx="10018713" cy="1130968"/>
          </a:xfrm>
        </p:spPr>
        <p:txBody>
          <a:bodyPr>
            <a:normAutofit/>
          </a:bodyPr>
          <a:lstStyle/>
          <a:p>
            <a:r>
              <a:rPr lang="en-US" sz="4800" b="1" dirty="0" smtClean="0"/>
              <a:t>Type 1 Diabetes</a:t>
            </a:r>
            <a:endParaRPr lang="en-US" sz="4800" b="1" dirty="0"/>
          </a:p>
        </p:txBody>
      </p:sp>
      <p:sp>
        <p:nvSpPr>
          <p:cNvPr id="3" name="Content Placeholder 2"/>
          <p:cNvSpPr>
            <a:spLocks noGrp="1"/>
          </p:cNvSpPr>
          <p:nvPr>
            <p:ph idx="1"/>
          </p:nvPr>
        </p:nvSpPr>
        <p:spPr>
          <a:xfrm>
            <a:off x="2082622" y="1349765"/>
            <a:ext cx="9992582" cy="3910857"/>
          </a:xfrm>
        </p:spPr>
        <p:txBody>
          <a:bodyPr>
            <a:normAutofit/>
          </a:bodyPr>
          <a:lstStyle/>
          <a:p>
            <a:r>
              <a:rPr lang="en-US" sz="3200" dirty="0" smtClean="0"/>
              <a:t>Etiology is used to classify type of diabetes</a:t>
            </a:r>
          </a:p>
          <a:p>
            <a:r>
              <a:rPr lang="en-US" sz="3200" dirty="0" smtClean="0"/>
              <a:t>70% of type 1 is diagnosed before age 30</a:t>
            </a:r>
          </a:p>
          <a:p>
            <a:r>
              <a:rPr lang="en-US" sz="3200" dirty="0" smtClean="0"/>
              <a:t>Onset at any age</a:t>
            </a:r>
          </a:p>
        </p:txBody>
      </p:sp>
    </p:spTree>
    <p:extLst>
      <p:ext uri="{BB962C8B-B14F-4D97-AF65-F5344CB8AC3E}">
        <p14:creationId xmlns:p14="http://schemas.microsoft.com/office/powerpoint/2010/main" val="3858440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2506"/>
            <a:ext cx="10018713" cy="1335505"/>
          </a:xfrm>
        </p:spPr>
        <p:txBody>
          <a:bodyPr>
            <a:normAutofit/>
          </a:bodyPr>
          <a:lstStyle/>
          <a:p>
            <a:r>
              <a:rPr lang="en-US" sz="4800" b="1" dirty="0" smtClean="0"/>
              <a:t>Type 1 Diabetes</a:t>
            </a:r>
            <a:endParaRPr lang="en-US" sz="4800" b="1" dirty="0"/>
          </a:p>
        </p:txBody>
      </p:sp>
      <p:sp>
        <p:nvSpPr>
          <p:cNvPr id="3" name="Content Placeholder 2"/>
          <p:cNvSpPr>
            <a:spLocks noGrp="1"/>
          </p:cNvSpPr>
          <p:nvPr>
            <p:ph idx="1"/>
          </p:nvPr>
        </p:nvSpPr>
        <p:spPr>
          <a:xfrm>
            <a:off x="1495599" y="1350212"/>
            <a:ext cx="10018713" cy="4034589"/>
          </a:xfrm>
        </p:spPr>
        <p:txBody>
          <a:bodyPr>
            <a:normAutofit/>
          </a:bodyPr>
          <a:lstStyle/>
          <a:p>
            <a:r>
              <a:rPr lang="en-US" sz="3600" dirty="0" smtClean="0"/>
              <a:t>Diagnoses </a:t>
            </a:r>
          </a:p>
          <a:p>
            <a:pPr lvl="1"/>
            <a:r>
              <a:rPr lang="en-US" sz="3200" dirty="0" smtClean="0"/>
              <a:t>Usually acute onset</a:t>
            </a:r>
          </a:p>
          <a:p>
            <a:pPr lvl="1"/>
            <a:r>
              <a:rPr lang="en-US" sz="3200" dirty="0" smtClean="0"/>
              <a:t>Usually clear cut but must have A1C ≥ 6.5% documented</a:t>
            </a:r>
          </a:p>
          <a:p>
            <a:pPr lvl="1"/>
            <a:r>
              <a:rPr lang="en-US" sz="3200" dirty="0" smtClean="0"/>
              <a:t>Some may present with DKA (Diabetic Ketoacidosis)</a:t>
            </a:r>
          </a:p>
          <a:p>
            <a:pPr marL="457200" lvl="1" indent="0">
              <a:buNone/>
            </a:pPr>
            <a:endParaRPr lang="en-US" dirty="0" smtClean="0"/>
          </a:p>
        </p:txBody>
      </p:sp>
    </p:spTree>
    <p:extLst>
      <p:ext uri="{BB962C8B-B14F-4D97-AF65-F5344CB8AC3E}">
        <p14:creationId xmlns:p14="http://schemas.microsoft.com/office/powerpoint/2010/main" val="717966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2506"/>
            <a:ext cx="10018713" cy="1335505"/>
          </a:xfrm>
        </p:spPr>
        <p:txBody>
          <a:bodyPr>
            <a:normAutofit/>
          </a:bodyPr>
          <a:lstStyle/>
          <a:p>
            <a:r>
              <a:rPr lang="en-US" sz="4800" b="1" dirty="0" smtClean="0"/>
              <a:t>Type 1 Diabetes</a:t>
            </a:r>
            <a:endParaRPr lang="en-US" sz="4800" b="1" dirty="0"/>
          </a:p>
        </p:txBody>
      </p:sp>
      <p:sp>
        <p:nvSpPr>
          <p:cNvPr id="3" name="Content Placeholder 2"/>
          <p:cNvSpPr>
            <a:spLocks noGrp="1"/>
          </p:cNvSpPr>
          <p:nvPr>
            <p:ph idx="1"/>
          </p:nvPr>
        </p:nvSpPr>
        <p:spPr>
          <a:xfrm>
            <a:off x="1484310" y="1756611"/>
            <a:ext cx="10018713" cy="4034589"/>
          </a:xfrm>
        </p:spPr>
        <p:txBody>
          <a:bodyPr>
            <a:noAutofit/>
          </a:bodyPr>
          <a:lstStyle/>
          <a:p>
            <a:r>
              <a:rPr lang="en-US" sz="3600" dirty="0" smtClean="0"/>
              <a:t>Diagnoses </a:t>
            </a:r>
          </a:p>
          <a:p>
            <a:pPr lvl="1"/>
            <a:r>
              <a:rPr lang="en-US" sz="3200" dirty="0" smtClean="0"/>
              <a:t>Most children present with c/o frequent urination, thirst, sudden unexpected weight loss </a:t>
            </a:r>
          </a:p>
          <a:p>
            <a:pPr lvl="1"/>
            <a:r>
              <a:rPr lang="en-US" sz="3200" dirty="0" smtClean="0"/>
              <a:t>Parents may say:</a:t>
            </a:r>
          </a:p>
          <a:p>
            <a:pPr lvl="2"/>
            <a:r>
              <a:rPr lang="en-US" sz="2800" dirty="0" smtClean="0"/>
              <a:t>Child going to sleep with bottles of water because of unquenchable thirst </a:t>
            </a:r>
          </a:p>
          <a:p>
            <a:pPr lvl="2"/>
            <a:r>
              <a:rPr lang="en-US" sz="2800" dirty="0" smtClean="0"/>
              <a:t>Unexplained weight loss in the 2-3 weeks prior to diagnoses</a:t>
            </a:r>
          </a:p>
        </p:txBody>
      </p:sp>
    </p:spTree>
    <p:extLst>
      <p:ext uri="{BB962C8B-B14F-4D97-AF65-F5344CB8AC3E}">
        <p14:creationId xmlns:p14="http://schemas.microsoft.com/office/powerpoint/2010/main" val="1653948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2664"/>
            <a:ext cx="10018713" cy="1203157"/>
          </a:xfrm>
        </p:spPr>
        <p:txBody>
          <a:bodyPr>
            <a:normAutofit/>
          </a:bodyPr>
          <a:lstStyle/>
          <a:p>
            <a:r>
              <a:rPr lang="en-US" sz="4800" b="1" dirty="0" smtClean="0"/>
              <a:t>Type 1 Diabetes</a:t>
            </a:r>
            <a:endParaRPr lang="en-US" sz="4800" b="1" dirty="0"/>
          </a:p>
        </p:txBody>
      </p:sp>
      <p:sp>
        <p:nvSpPr>
          <p:cNvPr id="5" name="Content Placeholder 4"/>
          <p:cNvSpPr>
            <a:spLocks noGrp="1"/>
          </p:cNvSpPr>
          <p:nvPr>
            <p:ph idx="1"/>
          </p:nvPr>
        </p:nvSpPr>
        <p:spPr>
          <a:xfrm>
            <a:off x="1473021" y="1569602"/>
            <a:ext cx="10018713" cy="4503821"/>
          </a:xfrm>
        </p:spPr>
        <p:txBody>
          <a:bodyPr>
            <a:normAutofit lnSpcReduction="10000"/>
          </a:bodyPr>
          <a:lstStyle/>
          <a:p>
            <a:r>
              <a:rPr lang="en-US" sz="3600" dirty="0" smtClean="0"/>
              <a:t>Monitoring</a:t>
            </a:r>
          </a:p>
          <a:p>
            <a:pPr lvl="1"/>
            <a:r>
              <a:rPr lang="en-US" sz="3200" dirty="0" smtClean="0"/>
              <a:t>Studies show frequency of monitoring has been strongly associated with </a:t>
            </a:r>
            <a:r>
              <a:rPr lang="en-US" sz="3200" dirty="0" err="1" smtClean="0"/>
              <a:t>glycemic</a:t>
            </a:r>
            <a:r>
              <a:rPr lang="en-US" sz="3200" dirty="0" smtClean="0"/>
              <a:t> control</a:t>
            </a:r>
          </a:p>
          <a:p>
            <a:pPr lvl="1"/>
            <a:r>
              <a:rPr lang="en-US" sz="3200" dirty="0" smtClean="0"/>
              <a:t>ADA (American Diabetes Association) recommends a minimum of 3 blood glucose measurements per day</a:t>
            </a:r>
          </a:p>
          <a:p>
            <a:pPr lvl="1"/>
            <a:r>
              <a:rPr lang="en-US" sz="3200" dirty="0" smtClean="0"/>
              <a:t>Ketone Testing- general recommendation when BG (Blood Glucose) is above 300 mg/dl and during illness</a:t>
            </a:r>
          </a:p>
          <a:p>
            <a:pPr lvl="2"/>
            <a:r>
              <a:rPr lang="en-US" sz="2800" dirty="0" smtClean="0"/>
              <a:t>Fluids and/or insulin are often required to clear ketosis</a:t>
            </a:r>
          </a:p>
          <a:p>
            <a:pPr lvl="2"/>
            <a:endParaRPr lang="en-US" dirty="0"/>
          </a:p>
        </p:txBody>
      </p:sp>
    </p:spTree>
    <p:extLst>
      <p:ext uri="{BB962C8B-B14F-4D97-AF65-F5344CB8AC3E}">
        <p14:creationId xmlns:p14="http://schemas.microsoft.com/office/powerpoint/2010/main" val="1420676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523" y="246917"/>
            <a:ext cx="8698523" cy="652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444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a:t>Screening </a:t>
            </a:r>
            <a:r>
              <a:rPr lang="en-US" sz="4900" b="1" dirty="0" smtClean="0"/>
              <a:t>Children </a:t>
            </a:r>
            <a:r>
              <a:rPr lang="en-US" sz="4900" b="1" dirty="0"/>
              <a:t>for </a:t>
            </a:r>
            <a:r>
              <a:rPr lang="en-US" sz="4900" b="1" dirty="0" smtClean="0"/>
              <a:t>Type </a:t>
            </a:r>
            <a:r>
              <a:rPr lang="en-US" sz="4900" b="1" dirty="0"/>
              <a:t>2 </a:t>
            </a:r>
            <a:r>
              <a:rPr lang="en-US" sz="4900" b="1" dirty="0" smtClean="0"/>
              <a:t>Diabetes </a:t>
            </a:r>
            <a:r>
              <a:rPr lang="en-US" sz="4900" b="1" dirty="0"/>
              <a:t>and </a:t>
            </a:r>
            <a:r>
              <a:rPr lang="en-US" sz="4900" b="1" dirty="0" smtClean="0"/>
              <a:t>Pre-diabetes</a:t>
            </a:r>
            <a:r>
              <a:rPr lang="en-US" dirty="0"/>
              <a:t/>
            </a:r>
            <a:br>
              <a:rPr lang="en-US" dirty="0"/>
            </a:br>
            <a:endParaRPr lang="en-US" dirty="0"/>
          </a:p>
        </p:txBody>
      </p:sp>
      <p:sp>
        <p:nvSpPr>
          <p:cNvPr id="3" name="Content Placeholder 2"/>
          <p:cNvSpPr>
            <a:spLocks noGrp="1"/>
          </p:cNvSpPr>
          <p:nvPr>
            <p:ph idx="1"/>
          </p:nvPr>
        </p:nvSpPr>
        <p:spPr>
          <a:xfrm>
            <a:off x="1484310" y="1997243"/>
            <a:ext cx="10018713" cy="3793958"/>
          </a:xfrm>
        </p:spPr>
        <p:txBody>
          <a:bodyPr>
            <a:normAutofit/>
          </a:bodyPr>
          <a:lstStyle/>
          <a:p>
            <a:r>
              <a:rPr lang="en-US" dirty="0" smtClean="0"/>
              <a:t>ADA recommends:</a:t>
            </a:r>
          </a:p>
          <a:p>
            <a:pPr lvl="1"/>
            <a:r>
              <a:rPr lang="en-US" dirty="0" smtClean="0"/>
              <a:t>Screen all children who are overweight and have any 2 of the following risk factors</a:t>
            </a:r>
          </a:p>
          <a:p>
            <a:pPr lvl="2"/>
            <a:r>
              <a:rPr lang="en-US" dirty="0" smtClean="0"/>
              <a:t>Family history of type 2 diabetes in first- or second-degree relative </a:t>
            </a:r>
          </a:p>
          <a:p>
            <a:pPr lvl="2"/>
            <a:r>
              <a:rPr lang="en-US" dirty="0" smtClean="0"/>
              <a:t>Belonging to a high-risk ethnic group</a:t>
            </a:r>
          </a:p>
          <a:p>
            <a:pPr lvl="2"/>
            <a:r>
              <a:rPr lang="en-US" dirty="0" err="1" smtClean="0"/>
              <a:t>Acanthosis</a:t>
            </a:r>
            <a:r>
              <a:rPr lang="en-US" dirty="0" smtClean="0"/>
              <a:t> </a:t>
            </a:r>
            <a:r>
              <a:rPr lang="en-US" dirty="0" err="1" smtClean="0"/>
              <a:t>nigricans</a:t>
            </a:r>
            <a:endParaRPr lang="en-US" dirty="0"/>
          </a:p>
          <a:p>
            <a:pPr lvl="2"/>
            <a:r>
              <a:rPr lang="en-US" dirty="0" smtClean="0"/>
              <a:t>Hypertension</a:t>
            </a:r>
          </a:p>
          <a:p>
            <a:pPr lvl="2"/>
            <a:r>
              <a:rPr lang="en-US" dirty="0" smtClean="0"/>
              <a:t>Hyperlipidemia</a:t>
            </a:r>
            <a:endParaRPr lang="en-US" dirty="0"/>
          </a:p>
          <a:p>
            <a:pPr lvl="2"/>
            <a:r>
              <a:rPr lang="en-US" dirty="0" smtClean="0"/>
              <a:t>Polycystic ovarian syndrome (PCOS)</a:t>
            </a:r>
          </a:p>
          <a:p>
            <a:pPr lvl="1"/>
            <a:r>
              <a:rPr lang="en-US" dirty="0" smtClean="0"/>
              <a:t>Screen every 2 years starting at 10 years of age or onset of puberty if before 10 years</a:t>
            </a:r>
            <a:endParaRPr lang="en-US" dirty="0"/>
          </a:p>
        </p:txBody>
      </p:sp>
      <p:sp>
        <p:nvSpPr>
          <p:cNvPr id="7" name="Footer Placeholder 6"/>
          <p:cNvSpPr>
            <a:spLocks noGrp="1"/>
          </p:cNvSpPr>
          <p:nvPr>
            <p:ph type="ftr" sz="quarter" idx="11"/>
          </p:nvPr>
        </p:nvSpPr>
        <p:spPr>
          <a:xfrm>
            <a:off x="2572278" y="5883275"/>
            <a:ext cx="7565144" cy="365125"/>
          </a:xfrm>
        </p:spPr>
        <p:txBody>
          <a:bodyPr/>
          <a:lstStyle/>
          <a:p>
            <a:r>
              <a:rPr lang="en-US" sz="1200" dirty="0" err="1" smtClean="0"/>
              <a:t>Pippit</a:t>
            </a:r>
            <a:r>
              <a:rPr lang="en-US" sz="1200" dirty="0" smtClean="0"/>
              <a:t>, K. and Li, M. (2016). Diabetes Mellitus: screening and diagnosis. </a:t>
            </a:r>
            <a:r>
              <a:rPr lang="en-US" sz="1200" i="1" dirty="0" smtClean="0"/>
              <a:t>American Family Physician, 15, </a:t>
            </a:r>
            <a:r>
              <a:rPr lang="en-US" sz="1200" dirty="0" smtClean="0"/>
              <a:t>93 (2), 103-109.</a:t>
            </a:r>
            <a:endParaRPr lang="en-US" sz="1200" dirty="0"/>
          </a:p>
        </p:txBody>
      </p:sp>
    </p:spTree>
    <p:extLst>
      <p:ext uri="{BB962C8B-B14F-4D97-AF65-F5344CB8AC3E}">
        <p14:creationId xmlns:p14="http://schemas.microsoft.com/office/powerpoint/2010/main" val="12978975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8442"/>
            <a:ext cx="10018713" cy="1299411"/>
          </a:xfrm>
        </p:spPr>
        <p:txBody>
          <a:bodyPr>
            <a:normAutofit/>
          </a:bodyPr>
          <a:lstStyle/>
          <a:p>
            <a:r>
              <a:rPr lang="en-US" sz="4800" b="1" dirty="0" smtClean="0"/>
              <a:t>Type 2 diabetes</a:t>
            </a:r>
            <a:endParaRPr lang="en-US" sz="4800" b="1" dirty="0"/>
          </a:p>
        </p:txBody>
      </p:sp>
      <p:sp>
        <p:nvSpPr>
          <p:cNvPr id="3" name="Content Placeholder 2"/>
          <p:cNvSpPr>
            <a:spLocks noGrp="1"/>
          </p:cNvSpPr>
          <p:nvPr>
            <p:ph idx="1"/>
          </p:nvPr>
        </p:nvSpPr>
        <p:spPr>
          <a:xfrm>
            <a:off x="1484310" y="1419727"/>
            <a:ext cx="10018713" cy="3513220"/>
          </a:xfrm>
        </p:spPr>
        <p:txBody>
          <a:bodyPr>
            <a:normAutofit/>
          </a:bodyPr>
          <a:lstStyle/>
          <a:p>
            <a:r>
              <a:rPr lang="en-US" sz="2800" dirty="0" smtClean="0"/>
              <a:t>In children, almost always associated with obesity</a:t>
            </a:r>
          </a:p>
          <a:p>
            <a:r>
              <a:rPr lang="en-US" sz="2800" dirty="0" smtClean="0"/>
              <a:t>Often associated with metabolic disorders</a:t>
            </a:r>
          </a:p>
          <a:p>
            <a:pPr lvl="1"/>
            <a:r>
              <a:rPr lang="en-US" sz="2400" dirty="0" smtClean="0"/>
              <a:t>Hypertension, dyslipidemia, </a:t>
            </a:r>
            <a:r>
              <a:rPr lang="en-US" sz="2400" dirty="0" err="1" smtClean="0"/>
              <a:t>acanthosis</a:t>
            </a:r>
            <a:r>
              <a:rPr lang="en-US" sz="2400" dirty="0" smtClean="0"/>
              <a:t> </a:t>
            </a:r>
            <a:r>
              <a:rPr lang="en-US" sz="2400" dirty="0" err="1" smtClean="0"/>
              <a:t>nigricans</a:t>
            </a:r>
            <a:r>
              <a:rPr lang="en-US" sz="2400" dirty="0" smtClean="0"/>
              <a:t>, PCOS</a:t>
            </a:r>
          </a:p>
          <a:p>
            <a:r>
              <a:rPr lang="en-US" sz="2800" dirty="0" smtClean="0"/>
              <a:t>Initially treated with weight loss and oral hypoglycemic medications</a:t>
            </a:r>
          </a:p>
          <a:p>
            <a:r>
              <a:rPr lang="en-US" sz="2800" dirty="0" smtClean="0"/>
              <a:t>Can progress to requiring insulin</a:t>
            </a:r>
            <a:endParaRPr lang="en-US" sz="2800" dirty="0"/>
          </a:p>
        </p:txBody>
      </p:sp>
    </p:spTree>
    <p:extLst>
      <p:ext uri="{BB962C8B-B14F-4D97-AF65-F5344CB8AC3E}">
        <p14:creationId xmlns:p14="http://schemas.microsoft.com/office/powerpoint/2010/main" val="492595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60948"/>
            <a:ext cx="10018713" cy="1215189"/>
          </a:xfrm>
        </p:spPr>
        <p:txBody>
          <a:bodyPr>
            <a:normAutofit/>
          </a:bodyPr>
          <a:lstStyle/>
          <a:p>
            <a:r>
              <a:rPr lang="en-US" sz="4800" b="1" dirty="0" smtClean="0"/>
              <a:t>Type 2 Diabetes </a:t>
            </a:r>
            <a:endParaRPr lang="en-US" sz="4800" b="1" dirty="0"/>
          </a:p>
        </p:txBody>
      </p:sp>
      <p:sp>
        <p:nvSpPr>
          <p:cNvPr id="3" name="Content Placeholder 2"/>
          <p:cNvSpPr>
            <a:spLocks noGrp="1"/>
          </p:cNvSpPr>
          <p:nvPr>
            <p:ph idx="1"/>
          </p:nvPr>
        </p:nvSpPr>
        <p:spPr>
          <a:xfrm>
            <a:off x="1484310" y="1672389"/>
            <a:ext cx="10018713" cy="3489157"/>
          </a:xfrm>
        </p:spPr>
        <p:txBody>
          <a:bodyPr>
            <a:noAutofit/>
          </a:bodyPr>
          <a:lstStyle/>
          <a:p>
            <a:r>
              <a:rPr lang="en-US" sz="3200" dirty="0" smtClean="0"/>
              <a:t>Diagnoses </a:t>
            </a:r>
          </a:p>
          <a:p>
            <a:pPr lvl="1"/>
            <a:r>
              <a:rPr lang="en-US" sz="2800" dirty="0" smtClean="0"/>
              <a:t>A1C ≥ 6.5</a:t>
            </a:r>
          </a:p>
          <a:p>
            <a:pPr lvl="1"/>
            <a:r>
              <a:rPr lang="en-US" sz="2800" dirty="0" smtClean="0"/>
              <a:t>Acute symptoms and plasma glucose ≥ 200 mg/dl</a:t>
            </a:r>
          </a:p>
          <a:p>
            <a:pPr lvl="1"/>
            <a:r>
              <a:rPr lang="en-US" sz="2800" dirty="0" smtClean="0"/>
              <a:t>Fasting plasma glucose ≥ 126 mg/dl</a:t>
            </a:r>
          </a:p>
          <a:p>
            <a:pPr lvl="1"/>
            <a:r>
              <a:rPr lang="en-US" sz="2800" dirty="0" smtClean="0"/>
              <a:t>2-hour OGTT ≥ 200 mg/dl</a:t>
            </a:r>
          </a:p>
          <a:p>
            <a:pPr lvl="1"/>
            <a:r>
              <a:rPr lang="en-US" sz="2800" dirty="0" smtClean="0"/>
              <a:t>Same as adults</a:t>
            </a:r>
            <a:endParaRPr lang="en-US" sz="2800" dirty="0"/>
          </a:p>
        </p:txBody>
      </p:sp>
    </p:spTree>
    <p:extLst>
      <p:ext uri="{BB962C8B-B14F-4D97-AF65-F5344CB8AC3E}">
        <p14:creationId xmlns:p14="http://schemas.microsoft.com/office/powerpoint/2010/main" val="2529609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279" y="192505"/>
            <a:ext cx="10018713" cy="1752599"/>
          </a:xfrm>
        </p:spPr>
        <p:txBody>
          <a:bodyPr>
            <a:normAutofit/>
          </a:bodyPr>
          <a:lstStyle/>
          <a:p>
            <a:r>
              <a:rPr lang="en-US" sz="4800" b="1" dirty="0" smtClean="0"/>
              <a:t>Type 2 Diabetes </a:t>
            </a:r>
            <a:endParaRPr lang="en-US" sz="4800" b="1" dirty="0"/>
          </a:p>
        </p:txBody>
      </p:sp>
      <p:sp>
        <p:nvSpPr>
          <p:cNvPr id="3" name="Content Placeholder 2"/>
          <p:cNvSpPr>
            <a:spLocks noGrp="1"/>
          </p:cNvSpPr>
          <p:nvPr>
            <p:ph idx="1"/>
          </p:nvPr>
        </p:nvSpPr>
        <p:spPr>
          <a:xfrm>
            <a:off x="1450443" y="2249905"/>
            <a:ext cx="10018713" cy="3688051"/>
          </a:xfrm>
        </p:spPr>
        <p:txBody>
          <a:bodyPr>
            <a:normAutofit lnSpcReduction="10000"/>
          </a:bodyPr>
          <a:lstStyle/>
          <a:p>
            <a:r>
              <a:rPr lang="en-US" sz="3200" dirty="0" smtClean="0"/>
              <a:t>Monitoring blood glucose</a:t>
            </a:r>
          </a:p>
          <a:p>
            <a:pPr lvl="1"/>
            <a:r>
              <a:rPr lang="en-US" sz="2800" dirty="0" smtClean="0"/>
              <a:t>Vary depending on physician and current pharmacologic therapy</a:t>
            </a:r>
          </a:p>
          <a:p>
            <a:pPr lvl="1"/>
            <a:r>
              <a:rPr lang="en-US" sz="2800" dirty="0" smtClean="0"/>
              <a:t>May vary by child depending on age and other factors</a:t>
            </a:r>
          </a:p>
          <a:p>
            <a:pPr lvl="1"/>
            <a:r>
              <a:rPr lang="en-US" sz="2800" dirty="0" smtClean="0"/>
              <a:t>A1C target  &lt;7.0% </a:t>
            </a:r>
          </a:p>
          <a:p>
            <a:pPr lvl="2"/>
            <a:r>
              <a:rPr lang="en-US" sz="2400" dirty="0" smtClean="0"/>
              <a:t>Individualized target </a:t>
            </a:r>
          </a:p>
          <a:p>
            <a:pPr lvl="1"/>
            <a:r>
              <a:rPr lang="en-US" sz="2800" dirty="0" smtClean="0"/>
              <a:t>Blood glucose in most patients: 70 - 130 mg/</a:t>
            </a:r>
            <a:r>
              <a:rPr lang="en-US" sz="2800" dirty="0" err="1" smtClean="0"/>
              <a:t>dL</a:t>
            </a:r>
            <a:endParaRPr lang="en-US" sz="2800" dirty="0" smtClean="0"/>
          </a:p>
          <a:p>
            <a:pPr lvl="1">
              <a:buNone/>
            </a:pPr>
            <a:endParaRPr lang="en-US" dirty="0" smtClean="0"/>
          </a:p>
          <a:p>
            <a:pPr marL="45720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z="1200" dirty="0" smtClean="0"/>
              <a:t>Copeland, K. C., Silverstein, J., Moore, K. R., </a:t>
            </a:r>
            <a:r>
              <a:rPr lang="en-US" sz="1200" dirty="0" err="1" smtClean="0"/>
              <a:t>Prazar</a:t>
            </a:r>
            <a:r>
              <a:rPr lang="en-US" sz="1200" dirty="0" smtClean="0"/>
              <a:t>, G. E., </a:t>
            </a:r>
            <a:r>
              <a:rPr lang="en-US" sz="1200" dirty="0" err="1" smtClean="0"/>
              <a:t>Raymer</a:t>
            </a:r>
            <a:r>
              <a:rPr lang="en-US" sz="1200" dirty="0" smtClean="0"/>
              <a:t>, T., </a:t>
            </a:r>
            <a:r>
              <a:rPr lang="en-US" sz="1200" dirty="0" err="1" smtClean="0"/>
              <a:t>Shiffman</a:t>
            </a:r>
            <a:r>
              <a:rPr lang="en-US" sz="1200" dirty="0" smtClean="0"/>
              <a:t>, R. N., …</a:t>
            </a:r>
            <a:r>
              <a:rPr lang="en-US" sz="1200" dirty="0" err="1" smtClean="0"/>
              <a:t>Flinn</a:t>
            </a:r>
            <a:r>
              <a:rPr lang="en-US" sz="1200" dirty="0" smtClean="0"/>
              <a:t>, S. K. (2013). </a:t>
            </a:r>
          </a:p>
          <a:p>
            <a:r>
              <a:rPr lang="en-US" sz="1200" dirty="0"/>
              <a:t>	</a:t>
            </a:r>
            <a:r>
              <a:rPr lang="en-US" sz="1200" dirty="0" smtClean="0"/>
              <a:t>Management of newly diagnosed type 2 diabetes mellitus (T2DM) in children and adolescents. </a:t>
            </a:r>
          </a:p>
          <a:p>
            <a:r>
              <a:rPr lang="en-US" sz="1200" i="1" dirty="0"/>
              <a:t>	</a:t>
            </a:r>
            <a:r>
              <a:rPr lang="en-US" sz="1200" i="1" dirty="0" smtClean="0"/>
              <a:t>American Academy of Pediatrics, 131</a:t>
            </a:r>
            <a:r>
              <a:rPr lang="en-US" sz="1200" dirty="0" smtClean="0"/>
              <a:t>, (2), 364-382.</a:t>
            </a:r>
            <a:endParaRPr lang="en-US" sz="1200" dirty="0"/>
          </a:p>
        </p:txBody>
      </p:sp>
    </p:spTree>
    <p:extLst>
      <p:ext uri="{BB962C8B-B14F-4D97-AF65-F5344CB8AC3E}">
        <p14:creationId xmlns:p14="http://schemas.microsoft.com/office/powerpoint/2010/main" val="76766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484310" y="1756611"/>
            <a:ext cx="10018713" cy="4034589"/>
          </a:xfrm>
        </p:spPr>
        <p:txBody>
          <a:bodyPr/>
          <a:lstStyle/>
          <a:p>
            <a:r>
              <a:rPr lang="es-ES" dirty="0" err="1" smtClean="0"/>
              <a:t>Heart</a:t>
            </a:r>
            <a:r>
              <a:rPr lang="es-ES" dirty="0" smtClean="0"/>
              <a:t> </a:t>
            </a:r>
            <a:r>
              <a:rPr lang="es-ES" dirty="0" err="1" smtClean="0"/>
              <a:t>disease</a:t>
            </a:r>
            <a:r>
              <a:rPr lang="es-ES" dirty="0" smtClean="0"/>
              <a:t> and </a:t>
            </a:r>
            <a:r>
              <a:rPr lang="es-ES" dirty="0" err="1" smtClean="0"/>
              <a:t>stroke</a:t>
            </a:r>
            <a:endParaRPr lang="es-ES" dirty="0" smtClean="0"/>
          </a:p>
          <a:p>
            <a:r>
              <a:rPr lang="es-ES" dirty="0" err="1" smtClean="0"/>
              <a:t>Kidney</a:t>
            </a:r>
            <a:r>
              <a:rPr lang="es-ES" dirty="0" smtClean="0"/>
              <a:t> </a:t>
            </a:r>
            <a:r>
              <a:rPr lang="es-ES" dirty="0" err="1" smtClean="0"/>
              <a:t>or</a:t>
            </a:r>
            <a:r>
              <a:rPr lang="es-ES" dirty="0" smtClean="0"/>
              <a:t> renal </a:t>
            </a:r>
            <a:r>
              <a:rPr lang="es-ES" dirty="0" err="1" smtClean="0"/>
              <a:t>disease</a:t>
            </a:r>
            <a:endParaRPr lang="es-ES" dirty="0" smtClean="0"/>
          </a:p>
          <a:p>
            <a:r>
              <a:rPr lang="es-ES" dirty="0" err="1" smtClean="0"/>
              <a:t>Vision</a:t>
            </a:r>
            <a:r>
              <a:rPr lang="es-ES" dirty="0" smtClean="0"/>
              <a:t> </a:t>
            </a:r>
            <a:r>
              <a:rPr lang="es-ES" dirty="0" err="1" smtClean="0"/>
              <a:t>complications</a:t>
            </a:r>
            <a:endParaRPr lang="es-ES" dirty="0" smtClean="0"/>
          </a:p>
          <a:p>
            <a:r>
              <a:rPr lang="es-ES" dirty="0" err="1" smtClean="0"/>
              <a:t>Neuropathy</a:t>
            </a:r>
            <a:r>
              <a:rPr lang="es-ES" dirty="0" smtClean="0"/>
              <a:t> and </a:t>
            </a:r>
            <a:r>
              <a:rPr lang="es-ES" dirty="0" err="1" smtClean="0"/>
              <a:t>nerve</a:t>
            </a:r>
            <a:r>
              <a:rPr lang="es-ES" dirty="0" smtClean="0"/>
              <a:t> </a:t>
            </a:r>
            <a:r>
              <a:rPr lang="es-ES" dirty="0" err="1" smtClean="0"/>
              <a:t>damage</a:t>
            </a:r>
            <a:endParaRPr lang="es-ES" dirty="0" smtClean="0"/>
          </a:p>
          <a:p>
            <a:r>
              <a:rPr lang="es-ES" dirty="0" err="1" smtClean="0"/>
              <a:t>Complications</a:t>
            </a:r>
            <a:r>
              <a:rPr lang="es-ES" dirty="0" smtClean="0"/>
              <a:t> of </a:t>
            </a:r>
            <a:r>
              <a:rPr lang="es-ES" dirty="0" err="1" smtClean="0"/>
              <a:t>the</a:t>
            </a:r>
            <a:r>
              <a:rPr lang="es-ES" dirty="0" smtClean="0"/>
              <a:t> </a:t>
            </a:r>
            <a:r>
              <a:rPr lang="es-ES" dirty="0" err="1" smtClean="0"/>
              <a:t>feet</a:t>
            </a:r>
            <a:endParaRPr lang="es-ES" dirty="0" smtClean="0"/>
          </a:p>
          <a:p>
            <a:r>
              <a:rPr lang="es-ES" dirty="0" err="1" smtClean="0"/>
              <a:t>Complications</a:t>
            </a:r>
            <a:r>
              <a:rPr lang="es-ES" dirty="0" smtClean="0"/>
              <a:t> of </a:t>
            </a:r>
            <a:r>
              <a:rPr lang="es-ES" dirty="0" err="1" smtClean="0"/>
              <a:t>the</a:t>
            </a:r>
            <a:r>
              <a:rPr lang="es-ES" dirty="0" smtClean="0"/>
              <a:t> </a:t>
            </a:r>
            <a:r>
              <a:rPr lang="es-ES" dirty="0" err="1" smtClean="0"/>
              <a:t>skin</a:t>
            </a:r>
            <a:endParaRPr lang="es-ES" dirty="0" smtClean="0"/>
          </a:p>
          <a:p>
            <a:endParaRPr lang="es-ES" dirty="0" smtClean="0"/>
          </a:p>
        </p:txBody>
      </p:sp>
      <p:sp>
        <p:nvSpPr>
          <p:cNvPr id="13314" name="Title 1"/>
          <p:cNvSpPr>
            <a:spLocks noGrp="1"/>
          </p:cNvSpPr>
          <p:nvPr>
            <p:ph type="title"/>
          </p:nvPr>
        </p:nvSpPr>
        <p:spPr>
          <a:xfrm>
            <a:off x="1484311" y="180475"/>
            <a:ext cx="10018713" cy="1359568"/>
          </a:xfrm>
        </p:spPr>
        <p:txBody>
          <a:bodyPr>
            <a:normAutofit/>
          </a:bodyPr>
          <a:lstStyle/>
          <a:p>
            <a:r>
              <a:rPr lang="es-ES" sz="4800" b="1" dirty="0" err="1" smtClean="0"/>
              <a:t>Complications</a:t>
            </a:r>
            <a:endParaRPr lang="es-ES" sz="4800" b="1" dirty="0" smtClean="0"/>
          </a:p>
        </p:txBody>
      </p:sp>
    </p:spTree>
    <p:extLst>
      <p:ext uri="{BB962C8B-B14F-4D97-AF65-F5344CB8AC3E}">
        <p14:creationId xmlns:p14="http://schemas.microsoft.com/office/powerpoint/2010/main" val="2319714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724377"/>
            <a:ext cx="10018713" cy="2712156"/>
          </a:xfrm>
        </p:spPr>
        <p:txBody>
          <a:bodyPr>
            <a:normAutofit fontScale="90000"/>
          </a:bodyPr>
          <a:lstStyle/>
          <a:p>
            <a:r>
              <a:rPr lang="en-US" sz="4400" b="1" dirty="0" smtClean="0"/>
              <a:t>Adelina Salinas, MSN, APRN, FNP-BC, CDE</a:t>
            </a:r>
            <a:r>
              <a:rPr lang="en-US" sz="4400" dirty="0" smtClean="0"/>
              <a:t/>
            </a:r>
            <a:br>
              <a:rPr lang="en-US" sz="4400" dirty="0" smtClean="0"/>
            </a:br>
            <a:r>
              <a:rPr lang="en-US" sz="4400" dirty="0" smtClean="0"/>
              <a:t>Conflicts of Interest – None to disclose</a:t>
            </a:r>
            <a:br>
              <a:rPr lang="en-US" sz="4400" dirty="0" smtClean="0"/>
            </a:br>
            <a:r>
              <a:rPr lang="en-US" sz="4400" dirty="0"/>
              <a:t/>
            </a:r>
            <a:br>
              <a:rPr lang="en-US" sz="4400" dirty="0"/>
            </a:br>
            <a:r>
              <a:rPr lang="en-US" sz="4400" b="1" dirty="0" smtClean="0"/>
              <a:t>Gregorio Rodriguez, MSN, RN, CDE</a:t>
            </a:r>
            <a:br>
              <a:rPr lang="en-US" sz="4400" b="1" dirty="0" smtClean="0"/>
            </a:br>
            <a:r>
              <a:rPr lang="en-US" sz="4400" dirty="0" smtClean="0"/>
              <a:t>Conflicts of Interest – None to disclose</a:t>
            </a:r>
            <a:endParaRPr lang="en-US" dirty="0"/>
          </a:p>
        </p:txBody>
      </p:sp>
    </p:spTree>
    <p:extLst>
      <p:ext uri="{BB962C8B-B14F-4D97-AF65-F5344CB8AC3E}">
        <p14:creationId xmlns:p14="http://schemas.microsoft.com/office/powerpoint/2010/main" val="6607165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8284"/>
            <a:ext cx="10018713" cy="1239253"/>
          </a:xfrm>
        </p:spPr>
        <p:txBody>
          <a:bodyPr>
            <a:normAutofit/>
          </a:bodyPr>
          <a:lstStyle/>
          <a:p>
            <a:r>
              <a:rPr lang="en-US" sz="4800" b="1" dirty="0" smtClean="0"/>
              <a:t>Insulin Therapy</a:t>
            </a:r>
            <a:endParaRPr lang="en-US" sz="4800" b="1" dirty="0"/>
          </a:p>
        </p:txBody>
      </p:sp>
      <p:sp>
        <p:nvSpPr>
          <p:cNvPr id="3" name="Content Placeholder 2"/>
          <p:cNvSpPr>
            <a:spLocks noGrp="1"/>
          </p:cNvSpPr>
          <p:nvPr>
            <p:ph idx="1"/>
          </p:nvPr>
        </p:nvSpPr>
        <p:spPr>
          <a:xfrm>
            <a:off x="1484310" y="1070811"/>
            <a:ext cx="10018713" cy="4720390"/>
          </a:xfrm>
        </p:spPr>
        <p:txBody>
          <a:bodyPr/>
          <a:lstStyle/>
          <a:p>
            <a:r>
              <a:rPr lang="en-US" sz="3600" dirty="0"/>
              <a:t>Basal insulin</a:t>
            </a:r>
          </a:p>
          <a:p>
            <a:pPr lvl="1"/>
            <a:r>
              <a:rPr lang="en-US" sz="3200" dirty="0"/>
              <a:t>Long acting insulin</a:t>
            </a:r>
          </a:p>
          <a:p>
            <a:pPr lvl="2"/>
            <a:r>
              <a:rPr lang="en-US" sz="2800" dirty="0" err="1" smtClean="0"/>
              <a:t>Detemir</a:t>
            </a:r>
            <a:r>
              <a:rPr lang="en-US" sz="2800" dirty="0" smtClean="0"/>
              <a:t>, </a:t>
            </a:r>
            <a:r>
              <a:rPr lang="en-US" sz="2800" dirty="0" err="1" smtClean="0"/>
              <a:t>glargine</a:t>
            </a:r>
            <a:r>
              <a:rPr lang="en-US" sz="2800" dirty="0" smtClean="0"/>
              <a:t>, </a:t>
            </a:r>
            <a:r>
              <a:rPr lang="en-US" sz="2800" dirty="0" err="1" smtClean="0"/>
              <a:t>degludec</a:t>
            </a:r>
            <a:endParaRPr lang="en-US" sz="2800" dirty="0"/>
          </a:p>
          <a:p>
            <a:pPr lvl="2"/>
            <a:r>
              <a:rPr lang="en-US" sz="2800" dirty="0"/>
              <a:t>Provides insulin coverage for baseline metabolic activity</a:t>
            </a:r>
          </a:p>
          <a:p>
            <a:pPr lvl="2"/>
            <a:r>
              <a:rPr lang="en-US" sz="2800" dirty="0"/>
              <a:t>Usually should not change much day to day</a:t>
            </a:r>
          </a:p>
          <a:p>
            <a:pPr lvl="3"/>
            <a:r>
              <a:rPr lang="en-US" sz="2400" dirty="0"/>
              <a:t>Menses, infections, exercise days</a:t>
            </a:r>
          </a:p>
          <a:p>
            <a:endParaRPr lang="en-US" dirty="0"/>
          </a:p>
        </p:txBody>
      </p:sp>
    </p:spTree>
    <p:extLst>
      <p:ext uri="{BB962C8B-B14F-4D97-AF65-F5344CB8AC3E}">
        <p14:creationId xmlns:p14="http://schemas.microsoft.com/office/powerpoint/2010/main" val="1480166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501" y="192506"/>
            <a:ext cx="10018713" cy="1251283"/>
          </a:xfrm>
        </p:spPr>
        <p:txBody>
          <a:bodyPr>
            <a:normAutofit/>
          </a:bodyPr>
          <a:lstStyle/>
          <a:p>
            <a:r>
              <a:rPr lang="en-US" sz="4800" b="1" dirty="0" smtClean="0"/>
              <a:t>Insulin Therapy</a:t>
            </a:r>
            <a:endParaRPr lang="en-US" sz="4800" b="1" dirty="0"/>
          </a:p>
        </p:txBody>
      </p:sp>
      <p:sp>
        <p:nvSpPr>
          <p:cNvPr id="3" name="Content Placeholder 2"/>
          <p:cNvSpPr>
            <a:spLocks noGrp="1"/>
          </p:cNvSpPr>
          <p:nvPr>
            <p:ph idx="1"/>
          </p:nvPr>
        </p:nvSpPr>
        <p:spPr>
          <a:xfrm>
            <a:off x="1484310" y="1515979"/>
            <a:ext cx="10018713" cy="4275221"/>
          </a:xfrm>
        </p:spPr>
        <p:txBody>
          <a:bodyPr/>
          <a:lstStyle/>
          <a:p>
            <a:r>
              <a:rPr lang="en-US" sz="3200" dirty="0"/>
              <a:t>Bolus insulin</a:t>
            </a:r>
          </a:p>
          <a:p>
            <a:pPr lvl="1"/>
            <a:r>
              <a:rPr lang="en-US" sz="2800" dirty="0"/>
              <a:t>Short or rapid acting insulin</a:t>
            </a:r>
          </a:p>
          <a:p>
            <a:pPr lvl="1"/>
            <a:r>
              <a:rPr lang="en-US" sz="2800" dirty="0"/>
              <a:t>Regular or </a:t>
            </a:r>
            <a:r>
              <a:rPr lang="en-US" sz="2800" dirty="0" err="1"/>
              <a:t>lispro</a:t>
            </a:r>
            <a:r>
              <a:rPr lang="en-US" sz="2800" dirty="0"/>
              <a:t>, </a:t>
            </a:r>
            <a:r>
              <a:rPr lang="en-US" sz="2800" dirty="0" err="1"/>
              <a:t>aspart</a:t>
            </a:r>
            <a:r>
              <a:rPr lang="en-US" sz="2800" dirty="0"/>
              <a:t> and </a:t>
            </a:r>
            <a:r>
              <a:rPr lang="en-US" sz="2800" dirty="0" err="1"/>
              <a:t>glulisine</a:t>
            </a:r>
            <a:endParaRPr lang="en-US" sz="2800" dirty="0"/>
          </a:p>
          <a:p>
            <a:pPr lvl="1"/>
            <a:r>
              <a:rPr lang="en-US" sz="2800" dirty="0"/>
              <a:t>Lasts a few hours</a:t>
            </a:r>
          </a:p>
          <a:p>
            <a:pPr lvl="1"/>
            <a:r>
              <a:rPr lang="en-US" sz="2800" dirty="0"/>
              <a:t>Covers the insulin required for a meal</a:t>
            </a:r>
          </a:p>
          <a:p>
            <a:pPr lvl="1"/>
            <a:r>
              <a:rPr lang="en-US" sz="2800" dirty="0"/>
              <a:t>I</a:t>
            </a:r>
            <a:r>
              <a:rPr lang="en-US" sz="2800" dirty="0" smtClean="0"/>
              <a:t>t is </a:t>
            </a:r>
            <a:r>
              <a:rPr lang="en-US" sz="2800" dirty="0"/>
              <a:t>also </a:t>
            </a:r>
            <a:r>
              <a:rPr lang="en-US" sz="2800" dirty="0" smtClean="0"/>
              <a:t>used </a:t>
            </a:r>
            <a:r>
              <a:rPr lang="en-US" sz="2800" dirty="0"/>
              <a:t>to quickly </a:t>
            </a:r>
            <a:r>
              <a:rPr lang="en-US" sz="2800" u="sng" dirty="0"/>
              <a:t>correct</a:t>
            </a:r>
            <a:r>
              <a:rPr lang="en-US" sz="2800" dirty="0"/>
              <a:t> </a:t>
            </a:r>
            <a:r>
              <a:rPr lang="en-US" sz="2800" dirty="0" smtClean="0"/>
              <a:t>hyperglycemia</a:t>
            </a:r>
            <a:endParaRPr lang="en-US" sz="2800" dirty="0"/>
          </a:p>
          <a:p>
            <a:endParaRPr lang="en-US" dirty="0"/>
          </a:p>
        </p:txBody>
      </p:sp>
    </p:spTree>
    <p:extLst>
      <p:ext uri="{BB962C8B-B14F-4D97-AF65-F5344CB8AC3E}">
        <p14:creationId xmlns:p14="http://schemas.microsoft.com/office/powerpoint/2010/main" val="4100089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4696"/>
            <a:ext cx="10018713" cy="1287378"/>
          </a:xfrm>
        </p:spPr>
        <p:txBody>
          <a:bodyPr>
            <a:normAutofit/>
          </a:bodyPr>
          <a:lstStyle/>
          <a:p>
            <a:r>
              <a:rPr lang="en-US" sz="4800" b="1" dirty="0" smtClean="0"/>
              <a:t>Insulin Therapy</a:t>
            </a:r>
            <a:endParaRPr lang="en-US" sz="4800" b="1" dirty="0"/>
          </a:p>
        </p:txBody>
      </p:sp>
      <p:sp>
        <p:nvSpPr>
          <p:cNvPr id="3" name="Content Placeholder 2"/>
          <p:cNvSpPr>
            <a:spLocks noGrp="1"/>
          </p:cNvSpPr>
          <p:nvPr>
            <p:ph idx="1"/>
          </p:nvPr>
        </p:nvSpPr>
        <p:spPr>
          <a:xfrm>
            <a:off x="1484310" y="1491917"/>
            <a:ext cx="10144982" cy="4955776"/>
          </a:xfrm>
        </p:spPr>
        <p:txBody>
          <a:bodyPr>
            <a:normAutofit/>
          </a:bodyPr>
          <a:lstStyle/>
          <a:p>
            <a:r>
              <a:rPr lang="en-US" sz="3200" dirty="0" smtClean="0"/>
              <a:t>Type 1 DM:</a:t>
            </a:r>
            <a:endParaRPr lang="en-US" sz="3200" dirty="0"/>
          </a:p>
          <a:p>
            <a:pPr lvl="1"/>
            <a:r>
              <a:rPr lang="en-US" sz="2800" dirty="0"/>
              <a:t>Usually will need basal insulin once or twice a day</a:t>
            </a:r>
          </a:p>
          <a:p>
            <a:pPr lvl="1"/>
            <a:r>
              <a:rPr lang="en-US" sz="2800" dirty="0"/>
              <a:t>Will need a short or rapid acting insulin before each meal</a:t>
            </a:r>
          </a:p>
          <a:p>
            <a:pPr lvl="2"/>
            <a:r>
              <a:rPr lang="en-US" sz="2400" dirty="0"/>
              <a:t>Scheduled dose (</a:t>
            </a:r>
            <a:r>
              <a:rPr lang="en-US" sz="2400" dirty="0" err="1"/>
              <a:t>eg</a:t>
            </a:r>
            <a:r>
              <a:rPr lang="en-US" sz="2400" dirty="0"/>
              <a:t>. 5 units before each meal)</a:t>
            </a:r>
          </a:p>
          <a:p>
            <a:pPr lvl="2"/>
            <a:r>
              <a:rPr lang="en-US" sz="2400" dirty="0"/>
              <a:t>Correctional dose or “sliding scale” based on </a:t>
            </a:r>
            <a:r>
              <a:rPr lang="en-US" sz="2400" dirty="0" smtClean="0"/>
              <a:t>SMBG (Self Monitoring Blood Glucose)</a:t>
            </a:r>
            <a:endParaRPr lang="en-US" sz="2400" dirty="0"/>
          </a:p>
          <a:p>
            <a:pPr lvl="2"/>
            <a:r>
              <a:rPr lang="en-US" sz="2400" dirty="0"/>
              <a:t>Carbohydrate counting</a:t>
            </a:r>
          </a:p>
          <a:p>
            <a:pPr marL="0" indent="0">
              <a:buNone/>
            </a:pPr>
            <a:endParaRPr lang="en-US" dirty="0"/>
          </a:p>
        </p:txBody>
      </p:sp>
    </p:spTree>
    <p:extLst>
      <p:ext uri="{BB962C8B-B14F-4D97-AF65-F5344CB8AC3E}">
        <p14:creationId xmlns:p14="http://schemas.microsoft.com/office/powerpoint/2010/main" val="1994396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64696"/>
            <a:ext cx="10018713" cy="1287378"/>
          </a:xfrm>
        </p:spPr>
        <p:txBody>
          <a:bodyPr>
            <a:normAutofit/>
          </a:bodyPr>
          <a:lstStyle/>
          <a:p>
            <a:r>
              <a:rPr lang="en-US" sz="4800" b="1" dirty="0" smtClean="0"/>
              <a:t>Insulin Therapy</a:t>
            </a:r>
            <a:endParaRPr lang="en-US" sz="4800" b="1" dirty="0"/>
          </a:p>
        </p:txBody>
      </p:sp>
      <p:sp>
        <p:nvSpPr>
          <p:cNvPr id="3" name="Content Placeholder 2"/>
          <p:cNvSpPr>
            <a:spLocks noGrp="1"/>
          </p:cNvSpPr>
          <p:nvPr>
            <p:ph idx="1"/>
          </p:nvPr>
        </p:nvSpPr>
        <p:spPr>
          <a:xfrm>
            <a:off x="1460247" y="1299411"/>
            <a:ext cx="10144982" cy="4955776"/>
          </a:xfrm>
        </p:spPr>
        <p:txBody>
          <a:bodyPr>
            <a:normAutofit/>
          </a:bodyPr>
          <a:lstStyle/>
          <a:p>
            <a:r>
              <a:rPr lang="en-US" sz="3200" dirty="0" smtClean="0"/>
              <a:t>Type 2 DM:</a:t>
            </a:r>
            <a:endParaRPr lang="en-US" sz="3200" dirty="0"/>
          </a:p>
          <a:p>
            <a:pPr lvl="1"/>
            <a:r>
              <a:rPr lang="en-US" sz="2800" dirty="0" smtClean="0"/>
              <a:t>Lifestyle modification and weight loss</a:t>
            </a:r>
          </a:p>
          <a:p>
            <a:pPr lvl="1"/>
            <a:r>
              <a:rPr lang="en-US" sz="2800" dirty="0" smtClean="0"/>
              <a:t>Oral medications (Metformin) </a:t>
            </a:r>
            <a:endParaRPr lang="en-US" sz="2800" dirty="0"/>
          </a:p>
          <a:p>
            <a:pPr lvl="1"/>
            <a:r>
              <a:rPr lang="en-US" sz="2800" dirty="0"/>
              <a:t>Maybe some long acting (basal) insulin once a day</a:t>
            </a:r>
          </a:p>
          <a:p>
            <a:pPr lvl="1"/>
            <a:r>
              <a:rPr lang="en-US" sz="2800" dirty="0"/>
              <a:t>Children rarely will need basal + bolus</a:t>
            </a:r>
          </a:p>
          <a:p>
            <a:endParaRPr lang="en-US" dirty="0"/>
          </a:p>
        </p:txBody>
      </p:sp>
    </p:spTree>
    <p:extLst>
      <p:ext uri="{BB962C8B-B14F-4D97-AF65-F5344CB8AC3E}">
        <p14:creationId xmlns:p14="http://schemas.microsoft.com/office/powerpoint/2010/main" val="1559454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Basics of Insulin </a:t>
            </a:r>
            <a:r>
              <a:rPr lang="en-US" sz="4800" b="1" dirty="0"/>
              <a:t>T</a:t>
            </a:r>
            <a:r>
              <a:rPr lang="en-US" sz="4800" b="1" dirty="0" smtClean="0"/>
              <a:t>herapy</a:t>
            </a:r>
            <a:endParaRPr lang="en-US" sz="4800"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69319" y="5120880"/>
            <a:ext cx="2924175" cy="1562100"/>
          </a:xfrm>
        </p:spPr>
      </p:pic>
      <p:sp>
        <p:nvSpPr>
          <p:cNvPr id="4" name="Content Placeholder 2"/>
          <p:cNvSpPr txBox="1">
            <a:spLocks/>
          </p:cNvSpPr>
          <p:nvPr/>
        </p:nvSpPr>
        <p:spPr>
          <a:xfrm>
            <a:off x="-670307" y="1935921"/>
            <a:ext cx="10353762" cy="369513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7192" y="2088321"/>
            <a:ext cx="5550694" cy="28194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59" y="2870168"/>
            <a:ext cx="4656518" cy="3031762"/>
          </a:xfrm>
          <a:prstGeom prst="rect">
            <a:avLst/>
          </a:prstGeom>
        </p:spPr>
      </p:pic>
    </p:spTree>
    <p:extLst>
      <p:ext uri="{BB962C8B-B14F-4D97-AF65-F5344CB8AC3E}">
        <p14:creationId xmlns:p14="http://schemas.microsoft.com/office/powerpoint/2010/main" val="206341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0632"/>
            <a:ext cx="10018713" cy="1515979"/>
          </a:xfrm>
        </p:spPr>
        <p:txBody>
          <a:bodyPr>
            <a:normAutofit/>
          </a:bodyPr>
          <a:lstStyle/>
          <a:p>
            <a:r>
              <a:rPr lang="en-US" sz="4800" b="1" dirty="0" smtClean="0"/>
              <a:t>Basics of Insulin Therapy</a:t>
            </a:r>
            <a:endParaRPr lang="en-US" sz="4800" b="1" dirty="0"/>
          </a:p>
        </p:txBody>
      </p:sp>
      <p:sp>
        <p:nvSpPr>
          <p:cNvPr id="3" name="Content Placeholder 2"/>
          <p:cNvSpPr>
            <a:spLocks noGrp="1"/>
          </p:cNvSpPr>
          <p:nvPr>
            <p:ph idx="1"/>
          </p:nvPr>
        </p:nvSpPr>
        <p:spPr>
          <a:xfrm>
            <a:off x="1484310" y="1636295"/>
            <a:ext cx="10018713" cy="2189747"/>
          </a:xfrm>
        </p:spPr>
        <p:txBody>
          <a:bodyPr>
            <a:normAutofit/>
          </a:bodyPr>
          <a:lstStyle/>
          <a:p>
            <a:r>
              <a:rPr lang="en-US" sz="2800" dirty="0" smtClean="0"/>
              <a:t>MDI: multiple daily injections</a:t>
            </a:r>
          </a:p>
          <a:p>
            <a:r>
              <a:rPr lang="en-US" sz="2800" dirty="0" smtClean="0"/>
              <a:t>Continuous subcutaneous insulin infusion (‘pump’)</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5780" y="3717757"/>
            <a:ext cx="4613212" cy="2815389"/>
          </a:xfrm>
          <a:prstGeom prst="rect">
            <a:avLst/>
          </a:prstGeom>
        </p:spPr>
      </p:pic>
    </p:spTree>
    <p:extLst>
      <p:ext uri="{BB962C8B-B14F-4D97-AF65-F5344CB8AC3E}">
        <p14:creationId xmlns:p14="http://schemas.microsoft.com/office/powerpoint/2010/main" val="240406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9"/>
            <a:ext cx="10018713" cy="1371600"/>
          </a:xfrm>
        </p:spPr>
        <p:txBody>
          <a:bodyPr>
            <a:normAutofit/>
          </a:bodyPr>
          <a:lstStyle/>
          <a:p>
            <a:r>
              <a:rPr lang="en-US" sz="4800" b="1" dirty="0" smtClean="0"/>
              <a:t>Hyperglycemia</a:t>
            </a:r>
            <a:endParaRPr lang="en-US" sz="4800" b="1" dirty="0"/>
          </a:p>
        </p:txBody>
      </p:sp>
      <p:sp>
        <p:nvSpPr>
          <p:cNvPr id="3" name="Content Placeholder 2"/>
          <p:cNvSpPr>
            <a:spLocks noGrp="1"/>
          </p:cNvSpPr>
          <p:nvPr>
            <p:ph idx="1"/>
          </p:nvPr>
        </p:nvSpPr>
        <p:spPr>
          <a:xfrm>
            <a:off x="1484310" y="1576137"/>
            <a:ext cx="10074644" cy="4601925"/>
          </a:xfrm>
        </p:spPr>
        <p:txBody>
          <a:bodyPr>
            <a:normAutofit/>
          </a:bodyPr>
          <a:lstStyle/>
          <a:p>
            <a:r>
              <a:rPr lang="en-US" dirty="0" smtClean="0"/>
              <a:t>Growth spurts</a:t>
            </a:r>
          </a:p>
          <a:p>
            <a:r>
              <a:rPr lang="en-US" dirty="0" smtClean="0"/>
              <a:t>Sick days</a:t>
            </a:r>
          </a:p>
          <a:p>
            <a:r>
              <a:rPr lang="en-US" dirty="0" smtClean="0"/>
              <a:t>Stress </a:t>
            </a:r>
          </a:p>
          <a:p>
            <a:r>
              <a:rPr lang="en-US" dirty="0" smtClean="0"/>
              <a:t>Inadequate amounts of insulin account for 30% of DKA cases in type 1 diabetes</a:t>
            </a:r>
          </a:p>
          <a:p>
            <a:pPr lvl="1"/>
            <a:r>
              <a:rPr lang="en-US" dirty="0" smtClean="0"/>
              <a:t>Insulin omitted to control weight</a:t>
            </a:r>
          </a:p>
          <a:p>
            <a:pPr lvl="1"/>
            <a:r>
              <a:rPr lang="en-US" dirty="0" smtClean="0"/>
              <a:t>Psychological problems complicated by eating disorders</a:t>
            </a:r>
          </a:p>
          <a:p>
            <a:pPr lvl="1"/>
            <a:r>
              <a:rPr lang="en-US" dirty="0" smtClean="0"/>
              <a:t>Insulin avoided to prevent hypoglycemia </a:t>
            </a:r>
          </a:p>
          <a:p>
            <a:pPr lvl="1"/>
            <a:r>
              <a:rPr lang="en-US" dirty="0" smtClean="0"/>
              <a:t>Insulin omitted to avoid inconvenience or embarrassment of injecting in public</a:t>
            </a:r>
          </a:p>
          <a:p>
            <a:pPr lvl="1"/>
            <a:r>
              <a:rPr lang="en-US" dirty="0" smtClean="0"/>
              <a:t>Using insulin that is outdated or inaccurately stored</a:t>
            </a:r>
            <a:endParaRPr lang="en-US" dirty="0"/>
          </a:p>
        </p:txBody>
      </p:sp>
    </p:spTree>
    <p:extLst>
      <p:ext uri="{BB962C8B-B14F-4D97-AF65-F5344CB8AC3E}">
        <p14:creationId xmlns:p14="http://schemas.microsoft.com/office/powerpoint/2010/main" val="1792504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419726"/>
          </a:xfrm>
        </p:spPr>
        <p:txBody>
          <a:bodyPr>
            <a:normAutofit/>
          </a:bodyPr>
          <a:lstStyle/>
          <a:p>
            <a:r>
              <a:rPr lang="en-US" sz="4800" b="1" dirty="0" smtClean="0"/>
              <a:t>Hyperglycemia</a:t>
            </a:r>
            <a:endParaRPr lang="en-US" sz="4800" b="1" dirty="0"/>
          </a:p>
        </p:txBody>
      </p:sp>
      <p:sp>
        <p:nvSpPr>
          <p:cNvPr id="3" name="Content Placeholder 2"/>
          <p:cNvSpPr>
            <a:spLocks noGrp="1"/>
          </p:cNvSpPr>
          <p:nvPr>
            <p:ph idx="1"/>
          </p:nvPr>
        </p:nvSpPr>
        <p:spPr>
          <a:xfrm>
            <a:off x="1418492" y="1660359"/>
            <a:ext cx="10281139" cy="4845950"/>
          </a:xfrm>
        </p:spPr>
        <p:txBody>
          <a:bodyPr>
            <a:normAutofit lnSpcReduction="10000"/>
          </a:bodyPr>
          <a:lstStyle/>
          <a:p>
            <a:r>
              <a:rPr lang="en-US" dirty="0" smtClean="0"/>
              <a:t>Guide to treatment in the DMMP (Diabetes Medical Management Plan)</a:t>
            </a:r>
          </a:p>
          <a:p>
            <a:r>
              <a:rPr lang="en-US" dirty="0" smtClean="0"/>
              <a:t>Call healthcare provider and notify parents</a:t>
            </a:r>
          </a:p>
          <a:p>
            <a:r>
              <a:rPr lang="en-US" dirty="0" smtClean="0"/>
              <a:t>Monitoring can be periodically. Student is allowed to return to class room for instruction and return to nurse’s office for monitoring. </a:t>
            </a:r>
          </a:p>
          <a:p>
            <a:r>
              <a:rPr lang="en-US" dirty="0" smtClean="0"/>
              <a:t>Allow fluids to be with student in the class</a:t>
            </a:r>
          </a:p>
          <a:p>
            <a:r>
              <a:rPr lang="en-US" dirty="0" smtClean="0"/>
              <a:t>Include</a:t>
            </a:r>
          </a:p>
          <a:p>
            <a:pPr lvl="1"/>
            <a:r>
              <a:rPr lang="en-US" dirty="0" smtClean="0"/>
              <a:t>Frequent monitoring q 2-3 hours</a:t>
            </a:r>
          </a:p>
          <a:p>
            <a:pPr lvl="1"/>
            <a:r>
              <a:rPr lang="en-US" dirty="0" smtClean="0"/>
              <a:t>Checking for ketones</a:t>
            </a:r>
          </a:p>
          <a:p>
            <a:pPr lvl="2"/>
            <a:r>
              <a:rPr lang="en-US" dirty="0"/>
              <a:t>If positive </a:t>
            </a:r>
          </a:p>
          <a:p>
            <a:pPr lvl="2"/>
            <a:r>
              <a:rPr lang="en-US" dirty="0"/>
              <a:t>Extra </a:t>
            </a:r>
            <a:r>
              <a:rPr lang="en-US" dirty="0" smtClean="0"/>
              <a:t>fluids, </a:t>
            </a:r>
            <a:r>
              <a:rPr lang="en-US" dirty="0"/>
              <a:t>usually 1-2 </a:t>
            </a:r>
            <a:r>
              <a:rPr lang="en-US" dirty="0" smtClean="0"/>
              <a:t>eight </a:t>
            </a:r>
            <a:r>
              <a:rPr lang="en-US" dirty="0" err="1" smtClean="0"/>
              <a:t>oz</a:t>
            </a:r>
            <a:r>
              <a:rPr lang="en-US" dirty="0" smtClean="0"/>
              <a:t> of </a:t>
            </a:r>
            <a:r>
              <a:rPr lang="en-US" dirty="0"/>
              <a:t>sugar free fluids q 2 </a:t>
            </a:r>
            <a:r>
              <a:rPr lang="en-US" dirty="0" smtClean="0"/>
              <a:t>hours</a:t>
            </a:r>
          </a:p>
          <a:p>
            <a:pPr lvl="1"/>
            <a:r>
              <a:rPr lang="en-US" dirty="0"/>
              <a:t>May require extra insulin to prevent DKA</a:t>
            </a:r>
          </a:p>
          <a:p>
            <a:pPr marL="457200" lvl="1" indent="0">
              <a:buNone/>
            </a:pPr>
            <a:endParaRPr lang="en-US" dirty="0" smtClean="0"/>
          </a:p>
        </p:txBody>
      </p:sp>
    </p:spTree>
    <p:extLst>
      <p:ext uri="{BB962C8B-B14F-4D97-AF65-F5344CB8AC3E}">
        <p14:creationId xmlns:p14="http://schemas.microsoft.com/office/powerpoint/2010/main" val="977265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0474"/>
            <a:ext cx="10018713" cy="1552073"/>
          </a:xfrm>
        </p:spPr>
        <p:txBody>
          <a:bodyPr>
            <a:normAutofit/>
          </a:bodyPr>
          <a:lstStyle/>
          <a:p>
            <a:r>
              <a:rPr lang="en-US" sz="4800" b="1" dirty="0" smtClean="0"/>
              <a:t>Basics of </a:t>
            </a:r>
            <a:r>
              <a:rPr lang="en-US" sz="4800" b="1" dirty="0" smtClean="0"/>
              <a:t>Insulin </a:t>
            </a:r>
            <a:r>
              <a:rPr lang="en-US" sz="4800" b="1" dirty="0"/>
              <a:t>P</a:t>
            </a:r>
            <a:r>
              <a:rPr lang="en-US" sz="4800" b="1" dirty="0" smtClean="0"/>
              <a:t>ump </a:t>
            </a:r>
            <a:r>
              <a:rPr lang="en-US" sz="4800" b="1" dirty="0"/>
              <a:t>T</a:t>
            </a:r>
            <a:r>
              <a:rPr lang="en-US" sz="4800" b="1" dirty="0" smtClean="0"/>
              <a:t>herapy</a:t>
            </a:r>
            <a:endParaRPr lang="en-US" sz="4800" b="1" dirty="0"/>
          </a:p>
        </p:txBody>
      </p:sp>
      <p:sp>
        <p:nvSpPr>
          <p:cNvPr id="3" name="Content Placeholder 2"/>
          <p:cNvSpPr>
            <a:spLocks noGrp="1"/>
          </p:cNvSpPr>
          <p:nvPr>
            <p:ph idx="1"/>
          </p:nvPr>
        </p:nvSpPr>
        <p:spPr/>
        <p:txBody>
          <a:bodyPr/>
          <a:lstStyle/>
          <a:p>
            <a:r>
              <a:rPr lang="en-US" dirty="0" smtClean="0"/>
              <a:t>Subcutaneous infusion aka “pump”</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08" y="3018486"/>
            <a:ext cx="3314700" cy="2057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881" y="1935921"/>
            <a:ext cx="4151376" cy="24505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007" y="3161217"/>
            <a:ext cx="2238375" cy="3209925"/>
          </a:xfrm>
          <a:prstGeom prst="rect">
            <a:avLst/>
          </a:prstGeom>
        </p:spPr>
      </p:pic>
    </p:spTree>
    <p:extLst>
      <p:ext uri="{BB962C8B-B14F-4D97-AF65-F5344CB8AC3E}">
        <p14:creationId xmlns:p14="http://schemas.microsoft.com/office/powerpoint/2010/main" val="2989664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9"/>
            <a:ext cx="10018713" cy="1395664"/>
          </a:xfrm>
        </p:spPr>
        <p:txBody>
          <a:bodyPr>
            <a:normAutofit/>
          </a:bodyPr>
          <a:lstStyle/>
          <a:p>
            <a:r>
              <a:rPr lang="en-US" sz="4800" b="1" dirty="0" smtClean="0"/>
              <a:t>Basics of </a:t>
            </a:r>
            <a:r>
              <a:rPr lang="en-US" sz="4800" b="1" dirty="0" smtClean="0"/>
              <a:t>Insulin </a:t>
            </a:r>
            <a:r>
              <a:rPr lang="en-US" sz="4800" b="1" dirty="0"/>
              <a:t>P</a:t>
            </a:r>
            <a:r>
              <a:rPr lang="en-US" sz="4800" b="1" dirty="0" smtClean="0"/>
              <a:t>ump </a:t>
            </a:r>
            <a:r>
              <a:rPr lang="en-US" sz="4800" b="1" dirty="0"/>
              <a:t>T</a:t>
            </a:r>
            <a:r>
              <a:rPr lang="en-US" sz="4800" b="1" dirty="0" smtClean="0"/>
              <a:t>herapy</a:t>
            </a:r>
            <a:endParaRPr lang="en-US" sz="4800" b="1" dirty="0"/>
          </a:p>
        </p:txBody>
      </p:sp>
      <p:sp>
        <p:nvSpPr>
          <p:cNvPr id="3" name="Content Placeholder 2"/>
          <p:cNvSpPr>
            <a:spLocks noGrp="1"/>
          </p:cNvSpPr>
          <p:nvPr>
            <p:ph idx="1"/>
          </p:nvPr>
        </p:nvSpPr>
        <p:spPr>
          <a:xfrm>
            <a:off x="1484311" y="1828801"/>
            <a:ext cx="5977645" cy="2851483"/>
          </a:xfrm>
        </p:spPr>
        <p:txBody>
          <a:bodyPr>
            <a:normAutofit/>
          </a:bodyPr>
          <a:lstStyle/>
          <a:p>
            <a:r>
              <a:rPr lang="en-US" sz="3200" dirty="0" smtClean="0"/>
              <a:t>Basal:</a:t>
            </a:r>
          </a:p>
          <a:p>
            <a:pPr lvl="1"/>
            <a:r>
              <a:rPr lang="en-US" sz="2800" dirty="0" smtClean="0"/>
              <a:t>Rate of insulin per hour</a:t>
            </a:r>
          </a:p>
          <a:p>
            <a:pPr lvl="1"/>
            <a:r>
              <a:rPr lang="en-US" sz="2800" dirty="0" smtClean="0"/>
              <a:t>Can be set differently per hour</a:t>
            </a:r>
          </a:p>
          <a:p>
            <a:pPr lvl="1"/>
            <a:r>
              <a:rPr lang="en-US" sz="2800" dirty="0" smtClean="0"/>
              <a:t>Can have more than one basal </a:t>
            </a:r>
            <a:r>
              <a:rPr lang="en-US" sz="2800" dirty="0" smtClean="0"/>
              <a:t>program</a:t>
            </a:r>
            <a:endParaRPr lang="en-US" sz="28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720" y="2029459"/>
            <a:ext cx="3830727" cy="2869347"/>
          </a:xfrm>
          <a:prstGeom prst="rect">
            <a:avLst/>
          </a:prstGeom>
        </p:spPr>
      </p:pic>
    </p:spTree>
    <p:extLst>
      <p:ext uri="{BB962C8B-B14F-4D97-AF65-F5344CB8AC3E}">
        <p14:creationId xmlns:p14="http://schemas.microsoft.com/office/powerpoint/2010/main" val="123300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8442"/>
            <a:ext cx="10018713" cy="1167063"/>
          </a:xfrm>
        </p:spPr>
        <p:txBody>
          <a:bodyPr>
            <a:normAutofit/>
          </a:bodyPr>
          <a:lstStyle/>
          <a:p>
            <a:r>
              <a:rPr lang="en-US" sz="4800" b="1" dirty="0" smtClean="0"/>
              <a:t>Incidence of Diabetes in Youth</a:t>
            </a:r>
            <a:endParaRPr lang="en-US" sz="4800" b="1" dirty="0"/>
          </a:p>
        </p:txBody>
      </p:sp>
      <p:sp>
        <p:nvSpPr>
          <p:cNvPr id="3" name="Content Placeholder 2"/>
          <p:cNvSpPr>
            <a:spLocks noGrp="1"/>
          </p:cNvSpPr>
          <p:nvPr>
            <p:ph idx="1"/>
          </p:nvPr>
        </p:nvSpPr>
        <p:spPr>
          <a:xfrm>
            <a:off x="1484310" y="1796122"/>
            <a:ext cx="10018713" cy="3549315"/>
          </a:xfrm>
        </p:spPr>
        <p:txBody>
          <a:bodyPr>
            <a:normAutofit/>
          </a:bodyPr>
          <a:lstStyle/>
          <a:p>
            <a:r>
              <a:rPr lang="en-US" sz="3200" b="1" dirty="0" smtClean="0"/>
              <a:t>SEARCH for Diabetes in Youth study </a:t>
            </a:r>
          </a:p>
          <a:p>
            <a:pPr lvl="1"/>
            <a:r>
              <a:rPr lang="en-US" sz="2800" dirty="0"/>
              <a:t>B</a:t>
            </a:r>
            <a:r>
              <a:rPr lang="en-US" sz="2800" dirty="0" smtClean="0"/>
              <a:t>ased on data collected from 2002-2012</a:t>
            </a:r>
          </a:p>
          <a:p>
            <a:pPr lvl="1"/>
            <a:r>
              <a:rPr lang="en-US" sz="2800" dirty="0" smtClean="0"/>
              <a:t>Type 1 DM: 11,245 youths (0-10 years of age) identified</a:t>
            </a:r>
          </a:p>
          <a:p>
            <a:pPr lvl="2"/>
            <a:r>
              <a:rPr lang="en-US" sz="2800" dirty="0" smtClean="0"/>
              <a:t>Estimated incidence rates increase by 1.4% annually</a:t>
            </a:r>
          </a:p>
          <a:p>
            <a:pPr lvl="3"/>
            <a:r>
              <a:rPr lang="en-US" sz="2400" dirty="0" smtClean="0"/>
              <a:t>From 19.5 cases per 100,000 youths per year in 2002-2003</a:t>
            </a:r>
          </a:p>
          <a:p>
            <a:pPr lvl="3"/>
            <a:r>
              <a:rPr lang="en-US" sz="2400" dirty="0" smtClean="0"/>
              <a:t>To 21.7 cases per 100,000 youths per year in 2011-2012</a:t>
            </a:r>
          </a:p>
        </p:txBody>
      </p:sp>
      <p:sp>
        <p:nvSpPr>
          <p:cNvPr id="5" name="Footer Placeholder 3"/>
          <p:cNvSpPr>
            <a:spLocks noGrp="1"/>
          </p:cNvSpPr>
          <p:nvPr>
            <p:ph type="ftr" sz="quarter" idx="11"/>
          </p:nvPr>
        </p:nvSpPr>
        <p:spPr>
          <a:xfrm>
            <a:off x="2572279" y="5883275"/>
            <a:ext cx="7237765" cy="365125"/>
          </a:xfrm>
        </p:spPr>
        <p:txBody>
          <a:bodyPr/>
          <a:lstStyle/>
          <a:p>
            <a:r>
              <a:rPr lang="en-US" sz="1200" dirty="0" smtClean="0"/>
              <a:t>Mayer-Davis, E. J., Lawrence, J. M., </a:t>
            </a:r>
            <a:r>
              <a:rPr lang="en-US" sz="1200" dirty="0" err="1" smtClean="0"/>
              <a:t>Dabelea</a:t>
            </a:r>
            <a:r>
              <a:rPr lang="en-US" sz="1200" dirty="0" smtClean="0"/>
              <a:t>, D., Divers, J., </a:t>
            </a:r>
            <a:r>
              <a:rPr lang="en-US" sz="1200" dirty="0" err="1" smtClean="0"/>
              <a:t>Isom</a:t>
            </a:r>
            <a:r>
              <a:rPr lang="en-US" sz="1200" dirty="0" smtClean="0"/>
              <a:t>, S., Dolan, L., </a:t>
            </a:r>
            <a:r>
              <a:rPr lang="en-US" sz="1200" dirty="0" err="1" smtClean="0"/>
              <a:t>Imperatore</a:t>
            </a:r>
            <a:r>
              <a:rPr lang="en-US" sz="1200" dirty="0" smtClean="0"/>
              <a:t>, G.,…</a:t>
            </a:r>
            <a:r>
              <a:rPr lang="en-US" sz="1200" dirty="0" err="1" smtClean="0"/>
              <a:t>Wagenknecht</a:t>
            </a:r>
            <a:r>
              <a:rPr lang="en-US" sz="1200" dirty="0" smtClean="0"/>
              <a:t>, L. </a:t>
            </a:r>
          </a:p>
          <a:p>
            <a:r>
              <a:rPr lang="en-US" sz="1200" dirty="0"/>
              <a:t>	</a:t>
            </a:r>
            <a:r>
              <a:rPr lang="en-US" sz="1200" dirty="0" smtClean="0"/>
              <a:t>(2017). Incidence trends of type 1 and type 2 diabetes among youths, 2002-2012. </a:t>
            </a:r>
            <a:r>
              <a:rPr lang="en-US" sz="1200" i="1" dirty="0" smtClean="0"/>
              <a:t>New England Journal of 	Medicine,  376</a:t>
            </a:r>
            <a:r>
              <a:rPr lang="en-US" sz="1200" dirty="0" smtClean="0"/>
              <a:t>, 1419-1429.</a:t>
            </a:r>
            <a:endParaRPr lang="en-US" sz="1200" dirty="0"/>
          </a:p>
        </p:txBody>
      </p:sp>
    </p:spTree>
    <p:extLst>
      <p:ext uri="{BB962C8B-B14F-4D97-AF65-F5344CB8AC3E}">
        <p14:creationId xmlns:p14="http://schemas.microsoft.com/office/powerpoint/2010/main" val="1449955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8"/>
            <a:ext cx="10018713" cy="1347537"/>
          </a:xfrm>
        </p:spPr>
        <p:txBody>
          <a:bodyPr>
            <a:normAutofit/>
          </a:bodyPr>
          <a:lstStyle/>
          <a:p>
            <a:r>
              <a:rPr lang="en-US" sz="4800" b="1" dirty="0" smtClean="0"/>
              <a:t>Basics of </a:t>
            </a:r>
            <a:r>
              <a:rPr lang="en-US" sz="4800" b="1" dirty="0"/>
              <a:t>I</a:t>
            </a:r>
            <a:r>
              <a:rPr lang="en-US" sz="4800" b="1" dirty="0" smtClean="0"/>
              <a:t>nsulin Pump </a:t>
            </a:r>
            <a:r>
              <a:rPr lang="en-US" sz="4800" b="1" dirty="0" smtClean="0"/>
              <a:t>T</a:t>
            </a:r>
            <a:r>
              <a:rPr lang="en-US" sz="4800" b="1" dirty="0" smtClean="0"/>
              <a:t>herapy</a:t>
            </a:r>
            <a:endParaRPr lang="en-US" sz="4800" b="1" dirty="0"/>
          </a:p>
        </p:txBody>
      </p:sp>
      <p:sp>
        <p:nvSpPr>
          <p:cNvPr id="3" name="Content Placeholder 2"/>
          <p:cNvSpPr>
            <a:spLocks noGrp="1"/>
          </p:cNvSpPr>
          <p:nvPr>
            <p:ph idx="1"/>
          </p:nvPr>
        </p:nvSpPr>
        <p:spPr>
          <a:xfrm>
            <a:off x="1484310" y="2666999"/>
            <a:ext cx="10018713" cy="3986464"/>
          </a:xfrm>
        </p:spPr>
        <p:txBody>
          <a:bodyPr>
            <a:normAutofit fontScale="70000" lnSpcReduction="20000"/>
          </a:bodyPr>
          <a:lstStyle/>
          <a:p>
            <a:r>
              <a:rPr lang="en-US" dirty="0" smtClean="0"/>
              <a:t>Bolus</a:t>
            </a:r>
          </a:p>
          <a:p>
            <a:pPr lvl="1"/>
            <a:r>
              <a:rPr lang="en-US" dirty="0" smtClean="0"/>
              <a:t>Carbohydrate ratio</a:t>
            </a:r>
          </a:p>
          <a:p>
            <a:pPr lvl="2"/>
            <a:r>
              <a:rPr lang="en-US" dirty="0" smtClean="0"/>
              <a:t>Calculated amount of insulin given for 1 g of carbohydrates</a:t>
            </a:r>
          </a:p>
          <a:p>
            <a:pPr lvl="1"/>
            <a:r>
              <a:rPr lang="en-US" dirty="0" smtClean="0"/>
              <a:t>Correction</a:t>
            </a:r>
          </a:p>
          <a:p>
            <a:pPr lvl="2"/>
            <a:r>
              <a:rPr lang="en-US" dirty="0" smtClean="0"/>
              <a:t>Based on “sensitivity” or amount the blood sugar is predicted to drop with 1 unit of insulin</a:t>
            </a:r>
          </a:p>
          <a:p>
            <a:pPr lvl="2"/>
            <a:r>
              <a:rPr lang="en-US" dirty="0" smtClean="0"/>
              <a:t>Similar to “sliding scale”</a:t>
            </a:r>
          </a:p>
          <a:p>
            <a:pPr lvl="2"/>
            <a:endParaRPr lang="en-US" dirty="0"/>
          </a:p>
          <a:p>
            <a:pPr lvl="2"/>
            <a:endParaRPr lang="en-US" dirty="0" smtClean="0"/>
          </a:p>
          <a:p>
            <a:pPr lvl="2"/>
            <a:endParaRPr lang="en-US" dirty="0"/>
          </a:p>
          <a:p>
            <a:pPr marL="914400" lvl="2" indent="0" algn="ctr">
              <a:buNone/>
            </a:pPr>
            <a:endParaRPr lang="en-US" dirty="0" smtClean="0"/>
          </a:p>
          <a:p>
            <a:pPr marL="914400" lvl="2" indent="0" algn="ctr">
              <a:buNone/>
            </a:pPr>
            <a:endParaRPr lang="en-US" u="sng" dirty="0" smtClean="0">
              <a:effectLst/>
              <a:hlinkClick r:id="rId2"/>
            </a:endParaRPr>
          </a:p>
          <a:p>
            <a:pPr marL="914400" lvl="2" indent="0" algn="ctr">
              <a:buNone/>
            </a:pPr>
            <a:endParaRPr lang="en-US" u="sng" dirty="0">
              <a:hlinkClick r:id="rId2"/>
            </a:endParaRPr>
          </a:p>
          <a:p>
            <a:pPr marL="914400" lvl="2" indent="0" algn="ctr">
              <a:buNone/>
            </a:pPr>
            <a:endParaRPr lang="en-US" u="sng" dirty="0" smtClean="0">
              <a:effectLst/>
              <a:hlinkClick r:id="rId2"/>
            </a:endParaRPr>
          </a:p>
          <a:p>
            <a:pPr marL="914400" lvl="2" indent="0" algn="ctr">
              <a:buNone/>
            </a:pPr>
            <a:r>
              <a:rPr lang="en-US" u="sng" dirty="0" smtClean="0">
                <a:effectLst/>
                <a:hlinkClick r:id="rId2"/>
              </a:rPr>
              <a:t>www.professional.medtronicdiabetes.com</a:t>
            </a:r>
            <a:r>
              <a:rPr lang="en-US" dirty="0">
                <a:effectLst/>
              </a:rPr>
              <a:t> </a:t>
            </a:r>
            <a:endParaRPr lang="en-US"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179" y="2376491"/>
            <a:ext cx="10382537" cy="3580662"/>
          </a:xfrm>
          <a:prstGeom prst="rect">
            <a:avLst/>
          </a:prstGeom>
        </p:spPr>
      </p:pic>
    </p:spTree>
    <p:extLst>
      <p:ext uri="{BB962C8B-B14F-4D97-AF65-F5344CB8AC3E}">
        <p14:creationId xmlns:p14="http://schemas.microsoft.com/office/powerpoint/2010/main" val="34009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20317"/>
            <a:ext cx="10018713" cy="1371600"/>
          </a:xfrm>
        </p:spPr>
        <p:txBody>
          <a:bodyPr>
            <a:normAutofit/>
          </a:bodyPr>
          <a:lstStyle/>
          <a:p>
            <a:r>
              <a:rPr lang="en-US" sz="4800" b="1" dirty="0" smtClean="0"/>
              <a:t>Basics of </a:t>
            </a:r>
            <a:r>
              <a:rPr lang="en-US" sz="4800" b="1" dirty="0" smtClean="0"/>
              <a:t>Insulin Pump Therapy</a:t>
            </a:r>
            <a:endParaRPr lang="en-US" sz="4800" b="1" dirty="0"/>
          </a:p>
        </p:txBody>
      </p:sp>
      <p:sp>
        <p:nvSpPr>
          <p:cNvPr id="3" name="Content Placeholder 2"/>
          <p:cNvSpPr>
            <a:spLocks noGrp="1"/>
          </p:cNvSpPr>
          <p:nvPr>
            <p:ph idx="1"/>
          </p:nvPr>
        </p:nvSpPr>
        <p:spPr>
          <a:xfrm>
            <a:off x="1484310" y="1576138"/>
            <a:ext cx="10018713" cy="4006516"/>
          </a:xfrm>
        </p:spPr>
        <p:txBody>
          <a:bodyPr>
            <a:normAutofit/>
          </a:bodyPr>
          <a:lstStyle/>
          <a:p>
            <a:r>
              <a:rPr lang="en-US" sz="2800" dirty="0" smtClean="0"/>
              <a:t>The user will need to tell the pump:</a:t>
            </a:r>
          </a:p>
          <a:p>
            <a:pPr lvl="1"/>
            <a:r>
              <a:rPr lang="en-US" sz="2400" dirty="0" smtClean="0"/>
              <a:t>How many grams of carbohydrate will be eaten</a:t>
            </a:r>
          </a:p>
          <a:p>
            <a:pPr lvl="1"/>
            <a:r>
              <a:rPr lang="en-US" sz="2400" dirty="0" smtClean="0"/>
              <a:t>What the blood sugar is</a:t>
            </a:r>
          </a:p>
          <a:p>
            <a:pPr lvl="2"/>
            <a:r>
              <a:rPr lang="en-US" sz="2000" dirty="0" smtClean="0"/>
              <a:t>Many glucometers now can communicate with pumps</a:t>
            </a:r>
          </a:p>
          <a:p>
            <a:r>
              <a:rPr lang="en-US" sz="2800" dirty="0" smtClean="0"/>
              <a:t>Pump users need to know how to count carbohydrates</a:t>
            </a:r>
          </a:p>
          <a:p>
            <a:r>
              <a:rPr lang="en-US" sz="2800" dirty="0" smtClean="0"/>
              <a:t>They will need to check their blood glucose many times a day, usually a </a:t>
            </a:r>
            <a:r>
              <a:rPr lang="en-US" sz="2800" i="1" u="sng" dirty="0" smtClean="0"/>
              <a:t>minimum</a:t>
            </a:r>
            <a:r>
              <a:rPr lang="en-US" sz="2800" dirty="0" smtClean="0"/>
              <a:t> of 3-4 times.</a:t>
            </a:r>
            <a:endParaRPr lang="en-US" sz="2800" dirty="0"/>
          </a:p>
        </p:txBody>
      </p:sp>
    </p:spTree>
    <p:extLst>
      <p:ext uri="{BB962C8B-B14F-4D97-AF65-F5344CB8AC3E}">
        <p14:creationId xmlns:p14="http://schemas.microsoft.com/office/powerpoint/2010/main" val="3181032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88758"/>
            <a:ext cx="10018713" cy="1239253"/>
          </a:xfrm>
        </p:spPr>
        <p:txBody>
          <a:bodyPr>
            <a:normAutofit/>
          </a:bodyPr>
          <a:lstStyle/>
          <a:p>
            <a:r>
              <a:rPr lang="en-US" sz="4800" b="1" dirty="0" smtClean="0"/>
              <a:t>Healthy Eating</a:t>
            </a:r>
            <a:endParaRPr lang="en-US" sz="4800" b="1" dirty="0"/>
          </a:p>
        </p:txBody>
      </p:sp>
      <p:sp>
        <p:nvSpPr>
          <p:cNvPr id="3" name="Content Placeholder 2"/>
          <p:cNvSpPr>
            <a:spLocks noGrp="1"/>
          </p:cNvSpPr>
          <p:nvPr>
            <p:ph idx="1"/>
          </p:nvPr>
        </p:nvSpPr>
        <p:spPr>
          <a:xfrm>
            <a:off x="1484310" y="1636296"/>
            <a:ext cx="10018713" cy="3465094"/>
          </a:xfrm>
        </p:spPr>
        <p:txBody>
          <a:bodyPr/>
          <a:lstStyle/>
          <a:p>
            <a:pPr marL="18288" indent="0">
              <a:buNone/>
            </a:pPr>
            <a:r>
              <a:rPr lang="en-US" sz="2800" dirty="0"/>
              <a:t>There are 3 kinds of foods that provide energy for our body to function</a:t>
            </a:r>
          </a:p>
          <a:p>
            <a:pPr marL="475488" indent="-457200">
              <a:buAutoNum type="arabicPeriod"/>
            </a:pPr>
            <a:r>
              <a:rPr lang="en-US" sz="2800" dirty="0"/>
              <a:t>Carbohydrate – </a:t>
            </a:r>
            <a:r>
              <a:rPr lang="en-US" sz="2800" dirty="0">
                <a:solidFill>
                  <a:srgbClr val="FF0000"/>
                </a:solidFill>
              </a:rPr>
              <a:t>WILL</a:t>
            </a:r>
            <a:r>
              <a:rPr lang="en-US" sz="2800" dirty="0"/>
              <a:t> increase blood </a:t>
            </a:r>
            <a:r>
              <a:rPr lang="en-US" sz="2800" dirty="0" smtClean="0"/>
              <a:t>glucose</a:t>
            </a:r>
            <a:endParaRPr lang="en-US" sz="2800" dirty="0"/>
          </a:p>
          <a:p>
            <a:pPr marL="475488" indent="-457200">
              <a:buAutoNum type="arabicPeriod"/>
            </a:pPr>
            <a:r>
              <a:rPr lang="en-US" sz="2800" dirty="0"/>
              <a:t>Protein – </a:t>
            </a:r>
            <a:r>
              <a:rPr lang="en-US" sz="2800" dirty="0">
                <a:solidFill>
                  <a:srgbClr val="FF0000"/>
                </a:solidFill>
              </a:rPr>
              <a:t>Will NOT </a:t>
            </a:r>
            <a:r>
              <a:rPr lang="en-US" sz="2800" dirty="0"/>
              <a:t>increase blood </a:t>
            </a:r>
            <a:r>
              <a:rPr lang="en-US" sz="2800" dirty="0" smtClean="0"/>
              <a:t>glucose</a:t>
            </a:r>
            <a:endParaRPr lang="en-US" sz="2800" dirty="0"/>
          </a:p>
          <a:p>
            <a:pPr marL="475488" indent="-457200">
              <a:buAutoNum type="arabicPeriod"/>
            </a:pPr>
            <a:r>
              <a:rPr lang="en-US" sz="2800" dirty="0"/>
              <a:t>Fat – </a:t>
            </a:r>
            <a:r>
              <a:rPr lang="en-US" sz="2800" dirty="0">
                <a:solidFill>
                  <a:srgbClr val="FF0000"/>
                </a:solidFill>
              </a:rPr>
              <a:t>Will NOT </a:t>
            </a:r>
            <a:r>
              <a:rPr lang="en-US" sz="2800" dirty="0"/>
              <a:t>increase blood </a:t>
            </a:r>
            <a:r>
              <a:rPr lang="en-US" sz="2800" dirty="0" smtClean="0"/>
              <a:t>glucose</a:t>
            </a:r>
            <a:endParaRPr lang="en-US" sz="2800" dirty="0"/>
          </a:p>
          <a:p>
            <a:pPr marL="0" indent="0">
              <a:buNone/>
            </a:pPr>
            <a:endParaRPr lang="en-US" dirty="0"/>
          </a:p>
        </p:txBody>
      </p:sp>
    </p:spTree>
    <p:extLst>
      <p:ext uri="{BB962C8B-B14F-4D97-AF65-F5344CB8AC3E}">
        <p14:creationId xmlns:p14="http://schemas.microsoft.com/office/powerpoint/2010/main" val="443082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6727"/>
            <a:ext cx="10018713" cy="1371600"/>
          </a:xfrm>
        </p:spPr>
        <p:txBody>
          <a:bodyPr>
            <a:normAutofit/>
          </a:bodyPr>
          <a:lstStyle/>
          <a:p>
            <a:r>
              <a:rPr lang="en-US" sz="4800" b="1" dirty="0" smtClean="0"/>
              <a:t>Carbohydrates</a:t>
            </a:r>
            <a:endParaRPr lang="en-US" sz="4800" b="1" dirty="0"/>
          </a:p>
        </p:txBody>
      </p:sp>
      <p:sp>
        <p:nvSpPr>
          <p:cNvPr id="3" name="Content Placeholder 2"/>
          <p:cNvSpPr>
            <a:spLocks noGrp="1"/>
          </p:cNvSpPr>
          <p:nvPr>
            <p:ph idx="1"/>
          </p:nvPr>
        </p:nvSpPr>
        <p:spPr>
          <a:xfrm>
            <a:off x="1484310" y="1528011"/>
            <a:ext cx="10018713" cy="4608093"/>
          </a:xfrm>
        </p:spPr>
        <p:txBody>
          <a:bodyPr>
            <a:normAutofit/>
          </a:bodyPr>
          <a:lstStyle/>
          <a:p>
            <a:r>
              <a:rPr lang="en-US" sz="2800" dirty="0"/>
              <a:t>Body’s main energy </a:t>
            </a:r>
            <a:r>
              <a:rPr lang="en-US" sz="2800" dirty="0" smtClean="0"/>
              <a:t>source</a:t>
            </a:r>
            <a:endParaRPr lang="en-US" sz="2800" dirty="0"/>
          </a:p>
          <a:p>
            <a:r>
              <a:rPr lang="en-US" sz="2800" dirty="0"/>
              <a:t>The 3 sources of carbs are</a:t>
            </a:r>
            <a:r>
              <a:rPr lang="en-US" sz="2800" dirty="0" smtClean="0"/>
              <a:t>:</a:t>
            </a:r>
            <a:endParaRPr lang="en-US" sz="2800" dirty="0"/>
          </a:p>
          <a:p>
            <a:pPr lvl="1"/>
            <a:r>
              <a:rPr lang="en-US" sz="2800" u="sng" dirty="0"/>
              <a:t>Starch:</a:t>
            </a:r>
            <a:r>
              <a:rPr lang="en-US" sz="2800" dirty="0"/>
              <a:t> grains, pasta, bread, cereal, starchy </a:t>
            </a:r>
            <a:r>
              <a:rPr lang="en-US" sz="2800" dirty="0" smtClean="0"/>
              <a:t>vegetables (beans, corn, potato &amp; rice)</a:t>
            </a:r>
            <a:endParaRPr lang="en-US" sz="2800" dirty="0"/>
          </a:p>
          <a:p>
            <a:pPr lvl="1"/>
            <a:r>
              <a:rPr lang="en-US" sz="2800" u="sng" dirty="0"/>
              <a:t>Fruit:</a:t>
            </a:r>
            <a:r>
              <a:rPr lang="en-US" sz="2800" dirty="0"/>
              <a:t> all </a:t>
            </a:r>
            <a:r>
              <a:rPr lang="en-US" sz="2800" dirty="0" smtClean="0"/>
              <a:t>fruits</a:t>
            </a:r>
            <a:endParaRPr lang="en-US" sz="2800" u="sng" dirty="0"/>
          </a:p>
          <a:p>
            <a:pPr lvl="1"/>
            <a:r>
              <a:rPr lang="en-US" sz="2800" u="sng" dirty="0"/>
              <a:t>Milk:</a:t>
            </a:r>
            <a:r>
              <a:rPr lang="en-US" sz="2800" dirty="0"/>
              <a:t> milk and yogurt </a:t>
            </a:r>
            <a:endParaRPr lang="en-US" sz="2800" u="sng" dirty="0"/>
          </a:p>
          <a:p>
            <a:endParaRPr lang="en-US" dirty="0"/>
          </a:p>
        </p:txBody>
      </p:sp>
    </p:spTree>
    <p:extLst>
      <p:ext uri="{BB962C8B-B14F-4D97-AF65-F5344CB8AC3E}">
        <p14:creationId xmlns:p14="http://schemas.microsoft.com/office/powerpoint/2010/main" val="33148461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80474"/>
            <a:ext cx="10018713" cy="1383631"/>
          </a:xfrm>
        </p:spPr>
        <p:txBody>
          <a:bodyPr>
            <a:normAutofit/>
          </a:bodyPr>
          <a:lstStyle/>
          <a:p>
            <a:r>
              <a:rPr lang="en-US" sz="4800" b="1" dirty="0"/>
              <a:t>How Do You Count Carbs?</a:t>
            </a:r>
          </a:p>
        </p:txBody>
      </p:sp>
      <p:sp>
        <p:nvSpPr>
          <p:cNvPr id="3" name="Content Placeholder 2"/>
          <p:cNvSpPr>
            <a:spLocks noGrp="1"/>
          </p:cNvSpPr>
          <p:nvPr>
            <p:ph idx="1"/>
          </p:nvPr>
        </p:nvSpPr>
        <p:spPr>
          <a:xfrm>
            <a:off x="1130968" y="1528012"/>
            <a:ext cx="10372055" cy="3344778"/>
          </a:xfrm>
        </p:spPr>
        <p:txBody>
          <a:bodyPr/>
          <a:lstStyle/>
          <a:p>
            <a:r>
              <a:rPr lang="en-US" sz="2800" dirty="0"/>
              <a:t>Carb counting helps people with diabetes plan their meals and </a:t>
            </a:r>
            <a:r>
              <a:rPr lang="en-US" sz="2800" dirty="0" smtClean="0"/>
              <a:t>snacks</a:t>
            </a:r>
            <a:endParaRPr lang="en-US" sz="2800" dirty="0"/>
          </a:p>
          <a:p>
            <a:r>
              <a:rPr lang="en-US" sz="2800" dirty="0" smtClean="0"/>
              <a:t>Some </a:t>
            </a:r>
            <a:r>
              <a:rPr lang="en-US" sz="2800" dirty="0"/>
              <a:t>people with diabetes count carb choices and others count grams of </a:t>
            </a:r>
            <a:r>
              <a:rPr lang="en-US" sz="2800" dirty="0" smtClean="0"/>
              <a:t>carb</a:t>
            </a:r>
            <a:endParaRPr lang="en-US" sz="2800" dirty="0"/>
          </a:p>
          <a:p>
            <a:r>
              <a:rPr lang="en-US" sz="2800" dirty="0"/>
              <a:t>1 carb choice = 15 grams of carb</a:t>
            </a:r>
          </a:p>
          <a:p>
            <a:pPr marL="0" indent="0">
              <a:buNone/>
            </a:pPr>
            <a:endParaRPr lang="en-US" dirty="0"/>
          </a:p>
        </p:txBody>
      </p:sp>
    </p:spTree>
    <p:extLst>
      <p:ext uri="{BB962C8B-B14F-4D97-AF65-F5344CB8AC3E}">
        <p14:creationId xmlns:p14="http://schemas.microsoft.com/office/powerpoint/2010/main" val="733241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2506"/>
            <a:ext cx="10018713" cy="1455820"/>
          </a:xfrm>
        </p:spPr>
        <p:txBody>
          <a:bodyPr>
            <a:normAutofit/>
          </a:bodyPr>
          <a:lstStyle/>
          <a:p>
            <a:r>
              <a:rPr lang="en-US" sz="4800" b="1" dirty="0"/>
              <a:t>How much Carbohydrates is needed?</a:t>
            </a:r>
          </a:p>
        </p:txBody>
      </p:sp>
      <p:sp>
        <p:nvSpPr>
          <p:cNvPr id="3" name="Content Placeholder 2"/>
          <p:cNvSpPr>
            <a:spLocks noGrp="1"/>
          </p:cNvSpPr>
          <p:nvPr>
            <p:ph idx="1"/>
          </p:nvPr>
        </p:nvSpPr>
        <p:spPr>
          <a:xfrm>
            <a:off x="1484310" y="1576137"/>
            <a:ext cx="10018713" cy="4054641"/>
          </a:xfrm>
        </p:spPr>
        <p:txBody>
          <a:bodyPr>
            <a:normAutofit/>
          </a:bodyPr>
          <a:lstStyle/>
          <a:p>
            <a:r>
              <a:rPr lang="en-US" dirty="0" smtClean="0"/>
              <a:t>There is not one diet for all</a:t>
            </a:r>
          </a:p>
          <a:p>
            <a:r>
              <a:rPr lang="en-US" dirty="0"/>
              <a:t>Your </a:t>
            </a:r>
            <a:r>
              <a:rPr lang="en-US" dirty="0" smtClean="0"/>
              <a:t>school Registered </a:t>
            </a:r>
            <a:r>
              <a:rPr lang="en-US" dirty="0"/>
              <a:t>Dietitian (RD) can help </a:t>
            </a:r>
            <a:endParaRPr lang="en-US" dirty="0" smtClean="0"/>
          </a:p>
          <a:p>
            <a:r>
              <a:rPr lang="en-US" dirty="0" smtClean="0"/>
              <a:t>Child’s age</a:t>
            </a:r>
            <a:endParaRPr lang="en-US" dirty="0"/>
          </a:p>
          <a:p>
            <a:r>
              <a:rPr lang="en-US" dirty="0"/>
              <a:t>Gender </a:t>
            </a:r>
          </a:p>
          <a:p>
            <a:r>
              <a:rPr lang="en-US" dirty="0"/>
              <a:t>Activity </a:t>
            </a:r>
            <a:r>
              <a:rPr lang="en-US" dirty="0" smtClean="0"/>
              <a:t>level</a:t>
            </a:r>
          </a:p>
          <a:p>
            <a:pPr lvl="1"/>
            <a:r>
              <a:rPr lang="en-US" sz="2400" dirty="0" smtClean="0"/>
              <a:t>If </a:t>
            </a:r>
            <a:r>
              <a:rPr lang="en-US" sz="2400" dirty="0"/>
              <a:t>physically active, he or she may need more </a:t>
            </a:r>
            <a:r>
              <a:rPr lang="en-US" sz="2400" dirty="0" smtClean="0"/>
              <a:t>carbs</a:t>
            </a:r>
            <a:endParaRPr lang="en-US" sz="2400" dirty="0"/>
          </a:p>
          <a:p>
            <a:endParaRPr lang="en-US" dirty="0"/>
          </a:p>
        </p:txBody>
      </p:sp>
    </p:spTree>
    <p:extLst>
      <p:ext uri="{BB962C8B-B14F-4D97-AF65-F5344CB8AC3E}">
        <p14:creationId xmlns:p14="http://schemas.microsoft.com/office/powerpoint/2010/main" val="3417050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28601"/>
            <a:ext cx="10018713" cy="1311442"/>
          </a:xfrm>
        </p:spPr>
        <p:txBody>
          <a:bodyPr>
            <a:normAutofit/>
          </a:bodyPr>
          <a:lstStyle/>
          <a:p>
            <a:r>
              <a:rPr lang="en-US" sz="4800" b="1" dirty="0" smtClean="0"/>
              <a:t>Serving Sizes</a:t>
            </a:r>
            <a:endParaRPr lang="en-US" sz="4800" b="1" dirty="0"/>
          </a:p>
        </p:txBody>
      </p:sp>
      <p:sp>
        <p:nvSpPr>
          <p:cNvPr id="3" name="Content Placeholder 2"/>
          <p:cNvSpPr>
            <a:spLocks noGrp="1"/>
          </p:cNvSpPr>
          <p:nvPr>
            <p:ph idx="1"/>
          </p:nvPr>
        </p:nvSpPr>
        <p:spPr>
          <a:xfrm>
            <a:off x="1576137" y="1455822"/>
            <a:ext cx="10615863" cy="4560192"/>
          </a:xfrm>
        </p:spPr>
        <p:txBody>
          <a:bodyPr>
            <a:normAutofit/>
          </a:bodyPr>
          <a:lstStyle/>
          <a:p>
            <a:pPr marL="18288" lvl="0" indent="0" defTabSz="914400">
              <a:spcAft>
                <a:spcPts val="0"/>
              </a:spcAft>
              <a:buClrTx/>
              <a:buSzPct val="60000"/>
              <a:buNone/>
            </a:pPr>
            <a:r>
              <a:rPr lang="en-US" sz="2100" u="sng" dirty="0">
                <a:effectLst>
                  <a:outerShdw blurRad="38100" dist="38100" dir="2700000" algn="tl">
                    <a:srgbClr val="000000">
                      <a:alpha val="43137"/>
                    </a:srgbClr>
                  </a:outerShdw>
                </a:effectLst>
              </a:rPr>
              <a:t>15 grams of Carbohydrates:</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1 slice of bread </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6” Tortilla (flour or corn)</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½ cup oatmeal </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1/3 cup rice </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½ cup beans </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½ cup corn</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1 cup milk</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6oz plain yogurt</a:t>
            </a:r>
          </a:p>
          <a:p>
            <a:pPr marL="274320" lvl="0" indent="-256032" defTabSz="914400">
              <a:spcAft>
                <a:spcPts val="0"/>
              </a:spcAft>
              <a:buClrTx/>
              <a:buSzPct val="60000"/>
              <a:buFont typeface="Arial" pitchFamily="34" charset="0"/>
              <a:buChar char="•"/>
            </a:pPr>
            <a:r>
              <a:rPr lang="en-US" sz="1800" dirty="0">
                <a:effectLst>
                  <a:outerShdw blurRad="38100" dist="38100" dir="2700000" algn="tl">
                    <a:srgbClr val="000000">
                      <a:alpha val="43137"/>
                    </a:srgbClr>
                  </a:outerShdw>
                </a:effectLst>
              </a:rPr>
              <a:t>1 small potato</a:t>
            </a:r>
          </a:p>
          <a:p>
            <a:endParaRPr lang="en-US" dirty="0"/>
          </a:p>
        </p:txBody>
      </p:sp>
      <p:pic>
        <p:nvPicPr>
          <p:cNvPr id="1031" name="Picture 7" descr="http://www.gelisy.com/carbohydra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867" y="2375998"/>
            <a:ext cx="3619500" cy="22098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cityseed.org/wp-content/uploads/2014/06/bea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6330" y="4954221"/>
            <a:ext cx="2387724" cy="1584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reg\AppData\Local\Microsoft\Windows\Temporary Internet Files\Content.IE5\P37O2GAS\200px-Milkmoviename[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0800" y="4954221"/>
            <a:ext cx="25400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8847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540042"/>
          </a:xfrm>
        </p:spPr>
        <p:txBody>
          <a:bodyPr>
            <a:normAutofit/>
          </a:bodyPr>
          <a:lstStyle/>
          <a:p>
            <a:r>
              <a:rPr lang="en-US" sz="4800" b="1" dirty="0"/>
              <a:t>A Healthy Meal Plan</a:t>
            </a:r>
          </a:p>
        </p:txBody>
      </p:sp>
      <p:sp>
        <p:nvSpPr>
          <p:cNvPr id="3" name="Content Placeholder 2"/>
          <p:cNvSpPr>
            <a:spLocks noGrp="1"/>
          </p:cNvSpPr>
          <p:nvPr>
            <p:ph idx="1"/>
          </p:nvPr>
        </p:nvSpPr>
        <p:spPr>
          <a:xfrm>
            <a:off x="1484310" y="1491917"/>
            <a:ext cx="10018713" cy="4299284"/>
          </a:xfrm>
        </p:spPr>
        <p:txBody>
          <a:bodyPr>
            <a:normAutofit/>
          </a:bodyPr>
          <a:lstStyle/>
          <a:p>
            <a:r>
              <a:rPr lang="en-US" dirty="0"/>
              <a:t>Focuses on whole grains, fruits, vegetables </a:t>
            </a:r>
          </a:p>
          <a:p>
            <a:r>
              <a:rPr lang="en-US" dirty="0"/>
              <a:t>Fat-free or low-fat milk and milk </a:t>
            </a:r>
            <a:r>
              <a:rPr lang="en-US" dirty="0" smtClean="0"/>
              <a:t>products</a:t>
            </a:r>
            <a:endParaRPr lang="en-US" dirty="0"/>
          </a:p>
          <a:p>
            <a:r>
              <a:rPr lang="en-US" dirty="0"/>
              <a:t>Includes lean meats, poultry, fish</a:t>
            </a:r>
            <a:r>
              <a:rPr lang="en-US" dirty="0" smtClean="0"/>
              <a:t>, </a:t>
            </a:r>
            <a:r>
              <a:rPr lang="en-US" dirty="0"/>
              <a:t>beans, eggs and </a:t>
            </a:r>
            <a:r>
              <a:rPr lang="en-US" dirty="0" smtClean="0"/>
              <a:t>nuts</a:t>
            </a:r>
            <a:endParaRPr lang="en-US" dirty="0"/>
          </a:p>
          <a:p>
            <a:r>
              <a:rPr lang="en-US" dirty="0"/>
              <a:t>Is low in saturated fats, trans fats, cholesterol, salt (sodium) and added </a:t>
            </a:r>
            <a:r>
              <a:rPr lang="en-US" dirty="0" smtClean="0"/>
              <a:t>sugars</a:t>
            </a:r>
          </a:p>
          <a:p>
            <a:endParaRPr lang="en-US" dirty="0"/>
          </a:p>
          <a:p>
            <a:endParaRPr lang="en-US" dirty="0"/>
          </a:p>
        </p:txBody>
      </p:sp>
      <p:pic>
        <p:nvPicPr>
          <p:cNvPr id="2050" name="Picture 2" descr="C:\Users\Greg\AppData\Local\Microsoft\Windows\Temporary Internet Files\Content.IE5\P37O2GAS\food_he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4151" y="4931213"/>
            <a:ext cx="2056587" cy="180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775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204" y="216878"/>
            <a:ext cx="10018713" cy="1287070"/>
          </a:xfrm>
        </p:spPr>
        <p:txBody>
          <a:bodyPr>
            <a:normAutofit/>
          </a:bodyPr>
          <a:lstStyle/>
          <a:p>
            <a:r>
              <a:rPr lang="en-US" sz="4800" b="1" dirty="0" smtClean="0"/>
              <a:t>Reading Nutrition Labels</a:t>
            </a:r>
            <a:endParaRPr lang="en-US" sz="4800" b="1" dirty="0"/>
          </a:p>
        </p:txBody>
      </p:sp>
      <p:sp>
        <p:nvSpPr>
          <p:cNvPr id="3" name="Content Placeholder 2"/>
          <p:cNvSpPr>
            <a:spLocks noGrp="1"/>
          </p:cNvSpPr>
          <p:nvPr>
            <p:ph idx="1"/>
          </p:nvPr>
        </p:nvSpPr>
        <p:spPr>
          <a:xfrm>
            <a:off x="1484310" y="1362715"/>
            <a:ext cx="10018713" cy="3762738"/>
          </a:xfrm>
        </p:spPr>
        <p:txBody>
          <a:bodyPr/>
          <a:lstStyle/>
          <a:p>
            <a:pPr marL="342900" lvl="0" indent="-342900" defTabSz="914400">
              <a:spcBef>
                <a:spcPts val="0"/>
              </a:spcBef>
              <a:spcAft>
                <a:spcPts val="0"/>
              </a:spcAft>
              <a:buClrTx/>
              <a:buSzTx/>
              <a:buFontTx/>
              <a:buAutoNum type="arabicPeriod"/>
            </a:pPr>
            <a:r>
              <a:rPr lang="en-US" sz="2800" dirty="0"/>
              <a:t>Serving size</a:t>
            </a:r>
          </a:p>
          <a:p>
            <a:pPr marL="0" lvl="0" indent="0" defTabSz="914400">
              <a:spcBef>
                <a:spcPts val="0"/>
              </a:spcBef>
              <a:spcAft>
                <a:spcPts val="0"/>
              </a:spcAft>
              <a:buClrTx/>
              <a:buSzTx/>
              <a:buNone/>
            </a:pPr>
            <a:endParaRPr lang="en-US" sz="2800" dirty="0"/>
          </a:p>
          <a:p>
            <a:pPr marL="0" lvl="0" indent="0" defTabSz="914400">
              <a:spcBef>
                <a:spcPts val="0"/>
              </a:spcBef>
              <a:spcAft>
                <a:spcPts val="0"/>
              </a:spcAft>
              <a:buClrTx/>
              <a:buSzTx/>
              <a:buNone/>
            </a:pPr>
            <a:r>
              <a:rPr lang="en-US" sz="2800" dirty="0"/>
              <a:t>2. Total carbohydrate</a:t>
            </a:r>
          </a:p>
          <a:p>
            <a:pPr marL="800100" lvl="1" indent="-342900" defTabSz="914400">
              <a:spcBef>
                <a:spcPts val="0"/>
              </a:spcBef>
              <a:spcAft>
                <a:spcPts val="0"/>
              </a:spcAft>
              <a:buClrTx/>
              <a:buSzTx/>
              <a:buFont typeface="Arial" pitchFamily="34" charset="0"/>
              <a:buChar char="•"/>
            </a:pPr>
            <a:r>
              <a:rPr lang="en-US" dirty="0"/>
              <a:t>Dietary fiber can be subtracted from total carb</a:t>
            </a:r>
          </a:p>
          <a:p>
            <a:pPr marL="800100" lvl="1" indent="-342900" defTabSz="914400">
              <a:spcBef>
                <a:spcPts val="0"/>
              </a:spcBef>
              <a:spcAft>
                <a:spcPts val="0"/>
              </a:spcAft>
              <a:buClrTx/>
              <a:buSzTx/>
              <a:buFont typeface="Arial" pitchFamily="34" charset="0"/>
              <a:buChar char="•"/>
            </a:pPr>
            <a:r>
              <a:rPr lang="en-US" dirty="0"/>
              <a:t>Sugar Alcohol: subtract half from total carb</a:t>
            </a:r>
          </a:p>
          <a:p>
            <a:pPr marL="0" indent="0">
              <a:buNone/>
            </a:pPr>
            <a:endParaRPr lang="en-US" dirty="0"/>
          </a:p>
        </p:txBody>
      </p:sp>
      <p:pic>
        <p:nvPicPr>
          <p:cNvPr id="4" name="Picture 2" descr="Sample nutrition label for macaroni and cheese showing a serving size of 1 cup and total carbohydrate amount of 31 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123" y="1362714"/>
            <a:ext cx="2590800" cy="5495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24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402" y="1443789"/>
            <a:ext cx="10018713" cy="4045852"/>
          </a:xfrm>
        </p:spPr>
        <p:txBody>
          <a:bodyPr>
            <a:normAutofit fontScale="92500"/>
          </a:bodyPr>
          <a:lstStyle/>
          <a:p>
            <a:endParaRPr lang="en-US" dirty="0" smtClean="0"/>
          </a:p>
          <a:p>
            <a:r>
              <a:rPr lang="en-US" dirty="0" smtClean="0"/>
              <a:t>Check </a:t>
            </a:r>
            <a:r>
              <a:rPr lang="en-US" dirty="0"/>
              <a:t>with your RD or school food service director for accurate carb </a:t>
            </a:r>
            <a:r>
              <a:rPr lang="en-US" dirty="0" smtClean="0"/>
              <a:t>amounts</a:t>
            </a:r>
          </a:p>
          <a:p>
            <a:r>
              <a:rPr lang="en-US" dirty="0" smtClean="0"/>
              <a:t>Students should be allowed to participate in school parties or events with food</a:t>
            </a:r>
          </a:p>
          <a:p>
            <a:r>
              <a:rPr lang="en-US" dirty="0" smtClean="0"/>
              <a:t>Students with type 1 diabetes should cover for carbs on most occasions. Specified  in diabetes medical management plan (DMMP) </a:t>
            </a:r>
          </a:p>
          <a:p>
            <a:r>
              <a:rPr lang="en-US" dirty="0" smtClean="0"/>
              <a:t>Students with type 2 diabetes usually will not need coverage unless specified by provider in DMMP</a:t>
            </a:r>
          </a:p>
          <a:p>
            <a:r>
              <a:rPr lang="en-US" dirty="0" smtClean="0"/>
              <a:t>There are not any “bad” foods</a:t>
            </a:r>
            <a:endParaRPr lang="en-US" dirty="0"/>
          </a:p>
          <a:p>
            <a:endParaRPr lang="en-US" dirty="0"/>
          </a:p>
        </p:txBody>
      </p:sp>
      <p:pic>
        <p:nvPicPr>
          <p:cNvPr id="3074" name="Picture 2" descr="http://www.capitalotc.com/wp-content/uploads/2015/03/cafeteria-kids-healthy-food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964" y="4748928"/>
            <a:ext cx="3166774" cy="2109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03948" y="750150"/>
            <a:ext cx="9244198" cy="830997"/>
          </a:xfrm>
          <a:prstGeom prst="rect">
            <a:avLst/>
          </a:prstGeom>
          <a:noFill/>
        </p:spPr>
        <p:txBody>
          <a:bodyPr wrap="square" rtlCol="0">
            <a:spAutoFit/>
          </a:bodyPr>
          <a:lstStyle/>
          <a:p>
            <a:pPr algn="ctr"/>
            <a:r>
              <a:rPr lang="en-US" sz="4800" b="1" dirty="0" smtClean="0"/>
              <a:t>Nutrition</a:t>
            </a:r>
            <a:endParaRPr lang="en-US" sz="4800" b="1" dirty="0"/>
          </a:p>
        </p:txBody>
      </p:sp>
    </p:spTree>
    <p:extLst>
      <p:ext uri="{BB962C8B-B14F-4D97-AF65-F5344CB8AC3E}">
        <p14:creationId xmlns:p14="http://schemas.microsoft.com/office/powerpoint/2010/main" val="503964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68442"/>
            <a:ext cx="10018713" cy="1167063"/>
          </a:xfrm>
        </p:spPr>
        <p:txBody>
          <a:bodyPr>
            <a:normAutofit/>
          </a:bodyPr>
          <a:lstStyle/>
          <a:p>
            <a:r>
              <a:rPr lang="en-US" sz="4800" b="1" dirty="0" smtClean="0"/>
              <a:t>Incidence of Diabetes in Youth</a:t>
            </a:r>
            <a:endParaRPr lang="en-US" sz="4800" b="1" dirty="0"/>
          </a:p>
        </p:txBody>
      </p:sp>
      <p:sp>
        <p:nvSpPr>
          <p:cNvPr id="3" name="Content Placeholder 2"/>
          <p:cNvSpPr>
            <a:spLocks noGrp="1"/>
          </p:cNvSpPr>
          <p:nvPr>
            <p:ph idx="1"/>
          </p:nvPr>
        </p:nvSpPr>
        <p:spPr>
          <a:xfrm>
            <a:off x="1484310" y="1796122"/>
            <a:ext cx="10018713" cy="3549315"/>
          </a:xfrm>
        </p:spPr>
        <p:txBody>
          <a:bodyPr>
            <a:normAutofit/>
          </a:bodyPr>
          <a:lstStyle/>
          <a:p>
            <a:r>
              <a:rPr lang="en-US" sz="3200" b="1" dirty="0" smtClean="0"/>
              <a:t>SEARCH for Diabetes in Youth study </a:t>
            </a:r>
          </a:p>
          <a:p>
            <a:pPr lvl="1"/>
            <a:r>
              <a:rPr lang="en-US" sz="2800" dirty="0"/>
              <a:t>B</a:t>
            </a:r>
            <a:r>
              <a:rPr lang="en-US" sz="2800" dirty="0" smtClean="0"/>
              <a:t>ased on data collected from 2002-2012</a:t>
            </a:r>
          </a:p>
          <a:p>
            <a:pPr lvl="1"/>
            <a:r>
              <a:rPr lang="en-US" sz="2800" dirty="0" smtClean="0"/>
              <a:t>Type </a:t>
            </a:r>
            <a:r>
              <a:rPr lang="en-US" sz="2800" dirty="0"/>
              <a:t>2 DM: 2,846 youths (0-19 years of age) identified</a:t>
            </a:r>
          </a:p>
          <a:p>
            <a:pPr lvl="2"/>
            <a:r>
              <a:rPr lang="en-US" sz="2600" dirty="0"/>
              <a:t>Estimated incidence rates increase by 7.1% annually</a:t>
            </a:r>
          </a:p>
          <a:p>
            <a:pPr lvl="3"/>
            <a:r>
              <a:rPr lang="en-US" sz="2400" dirty="0"/>
              <a:t>From 9.0 cases per 100,000 youths per year in 2002-2003</a:t>
            </a:r>
          </a:p>
          <a:p>
            <a:pPr lvl="3"/>
            <a:r>
              <a:rPr lang="en-US" sz="2400" dirty="0"/>
              <a:t>To 12.5 cases per 100,000 youths per year in 2011-2012</a:t>
            </a:r>
            <a:endParaRPr lang="en-US" sz="2400" dirty="0" smtClean="0"/>
          </a:p>
        </p:txBody>
      </p:sp>
      <p:sp>
        <p:nvSpPr>
          <p:cNvPr id="4" name="Footer Placeholder 3"/>
          <p:cNvSpPr>
            <a:spLocks noGrp="1"/>
          </p:cNvSpPr>
          <p:nvPr>
            <p:ph type="ftr" sz="quarter" idx="11"/>
          </p:nvPr>
        </p:nvSpPr>
        <p:spPr>
          <a:xfrm>
            <a:off x="2572279" y="5883275"/>
            <a:ext cx="7373232" cy="365125"/>
          </a:xfrm>
        </p:spPr>
        <p:txBody>
          <a:bodyPr/>
          <a:lstStyle/>
          <a:p>
            <a:r>
              <a:rPr lang="en-US" sz="1200" dirty="0" smtClean="0"/>
              <a:t>Mayer-Davis, E. J., Lawrence, J. M., </a:t>
            </a:r>
            <a:r>
              <a:rPr lang="en-US" sz="1200" dirty="0" err="1" smtClean="0"/>
              <a:t>Dabelea</a:t>
            </a:r>
            <a:r>
              <a:rPr lang="en-US" sz="1200" dirty="0" smtClean="0"/>
              <a:t>, D., Divers, J., </a:t>
            </a:r>
            <a:r>
              <a:rPr lang="en-US" sz="1200" dirty="0" err="1" smtClean="0"/>
              <a:t>Isom</a:t>
            </a:r>
            <a:r>
              <a:rPr lang="en-US" sz="1200" dirty="0" smtClean="0"/>
              <a:t>, S., Dolan, L., </a:t>
            </a:r>
            <a:r>
              <a:rPr lang="en-US" sz="1200" dirty="0" err="1" smtClean="0"/>
              <a:t>Imperatore</a:t>
            </a:r>
            <a:r>
              <a:rPr lang="en-US" sz="1200" dirty="0" smtClean="0"/>
              <a:t>, G.,…</a:t>
            </a:r>
            <a:r>
              <a:rPr lang="en-US" sz="1200" dirty="0" err="1" smtClean="0"/>
              <a:t>Wagenknecht</a:t>
            </a:r>
            <a:r>
              <a:rPr lang="en-US" sz="1200" dirty="0" smtClean="0"/>
              <a:t>, L. </a:t>
            </a:r>
          </a:p>
          <a:p>
            <a:r>
              <a:rPr lang="en-US" sz="1200" dirty="0"/>
              <a:t>	</a:t>
            </a:r>
            <a:r>
              <a:rPr lang="en-US" sz="1200" dirty="0" smtClean="0"/>
              <a:t>(2017). Incidence trends of type 1 and type 2 diabetes among youths, 2002-2012. </a:t>
            </a:r>
            <a:r>
              <a:rPr lang="en-US" sz="1200" i="1" dirty="0" smtClean="0"/>
              <a:t>New England Journal of 	Medicine,  376</a:t>
            </a:r>
            <a:r>
              <a:rPr lang="en-US" sz="1200" dirty="0" smtClean="0"/>
              <a:t>, 14-19.</a:t>
            </a:r>
            <a:endParaRPr lang="en-US" sz="1200" dirty="0"/>
          </a:p>
        </p:txBody>
      </p:sp>
    </p:spTree>
    <p:extLst>
      <p:ext uri="{BB962C8B-B14F-4D97-AF65-F5344CB8AC3E}">
        <p14:creationId xmlns:p14="http://schemas.microsoft.com/office/powerpoint/2010/main" val="1538680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92506"/>
            <a:ext cx="10018713" cy="1227220"/>
          </a:xfrm>
        </p:spPr>
        <p:txBody>
          <a:bodyPr>
            <a:normAutofit/>
          </a:bodyPr>
          <a:lstStyle/>
          <a:p>
            <a:r>
              <a:rPr lang="en-US" sz="4800" b="1" dirty="0" smtClean="0"/>
              <a:t>Physical Activity</a:t>
            </a:r>
            <a:endParaRPr lang="en-US" sz="4800" b="1" dirty="0"/>
          </a:p>
        </p:txBody>
      </p:sp>
      <p:sp>
        <p:nvSpPr>
          <p:cNvPr id="3" name="Content Placeholder 2"/>
          <p:cNvSpPr>
            <a:spLocks noGrp="1"/>
          </p:cNvSpPr>
          <p:nvPr>
            <p:ph idx="1"/>
          </p:nvPr>
        </p:nvSpPr>
        <p:spPr>
          <a:xfrm>
            <a:off x="1484310" y="1540043"/>
            <a:ext cx="10018713" cy="4251158"/>
          </a:xfrm>
        </p:spPr>
        <p:txBody>
          <a:bodyPr>
            <a:normAutofit/>
          </a:bodyPr>
          <a:lstStyle/>
          <a:p>
            <a:r>
              <a:rPr lang="en-US" dirty="0" smtClean="0"/>
              <a:t>Many benefits including weight management</a:t>
            </a:r>
          </a:p>
          <a:p>
            <a:r>
              <a:rPr lang="en-US" dirty="0" smtClean="0"/>
              <a:t>Type 1 are increased risk for hypoglycemia</a:t>
            </a:r>
          </a:p>
          <a:p>
            <a:r>
              <a:rPr lang="en-US" dirty="0" smtClean="0"/>
              <a:t>Accommodations to participate in sports should be made by school</a:t>
            </a:r>
          </a:p>
          <a:p>
            <a:pPr lvl="1"/>
            <a:r>
              <a:rPr lang="en-US" dirty="0" smtClean="0"/>
              <a:t>Rehabilitation Act of 1973- Section 504</a:t>
            </a:r>
          </a:p>
          <a:p>
            <a:r>
              <a:rPr lang="en-US" dirty="0" smtClean="0"/>
              <a:t>More frequent monitoring (before, during, and after exercise) may be necessary to avoid hypoglycemia</a:t>
            </a:r>
          </a:p>
          <a:p>
            <a:r>
              <a:rPr lang="en-US" dirty="0" smtClean="0"/>
              <a:t>General guideline is that a snack containing 10 to 30 g of carbohydrate should be consumed for every 30 to minutes of moderate physical activity</a:t>
            </a:r>
          </a:p>
          <a:p>
            <a:pPr marL="0" indent="0">
              <a:buNone/>
            </a:pPr>
            <a:endParaRPr lang="en-US" dirty="0"/>
          </a:p>
        </p:txBody>
      </p:sp>
    </p:spTree>
    <p:extLst>
      <p:ext uri="{BB962C8B-B14F-4D97-AF65-F5344CB8AC3E}">
        <p14:creationId xmlns:p14="http://schemas.microsoft.com/office/powerpoint/2010/main" val="571351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8"/>
            <a:ext cx="10018713" cy="1311443"/>
          </a:xfrm>
        </p:spPr>
        <p:txBody>
          <a:bodyPr>
            <a:normAutofit/>
          </a:bodyPr>
          <a:lstStyle/>
          <a:p>
            <a:r>
              <a:rPr lang="en-US" sz="4800" b="1" dirty="0" smtClean="0"/>
              <a:t>Physical Activity</a:t>
            </a:r>
            <a:endParaRPr lang="en-US" sz="4800" b="1" dirty="0"/>
          </a:p>
        </p:txBody>
      </p:sp>
      <p:sp>
        <p:nvSpPr>
          <p:cNvPr id="3" name="Content Placeholder 2"/>
          <p:cNvSpPr>
            <a:spLocks noGrp="1"/>
          </p:cNvSpPr>
          <p:nvPr>
            <p:ph idx="1"/>
          </p:nvPr>
        </p:nvSpPr>
        <p:spPr>
          <a:xfrm>
            <a:off x="1484310" y="1010654"/>
            <a:ext cx="10062921" cy="5530824"/>
          </a:xfrm>
        </p:spPr>
        <p:txBody>
          <a:bodyPr>
            <a:normAutofit/>
          </a:bodyPr>
          <a:lstStyle/>
          <a:p>
            <a:r>
              <a:rPr lang="en-US" dirty="0">
                <a:solidFill>
                  <a:prstClr val="black"/>
                </a:solidFill>
              </a:rPr>
              <a:t>Blood glucose readings taken at the start and end of an exercise session allow the individual to gauge the amount  of change happening during physical activity and to determine if additional carbohydrates are </a:t>
            </a:r>
            <a:r>
              <a:rPr lang="en-US" dirty="0" smtClean="0">
                <a:solidFill>
                  <a:prstClr val="black"/>
                </a:solidFill>
              </a:rPr>
              <a:t>needed</a:t>
            </a:r>
          </a:p>
          <a:p>
            <a:r>
              <a:rPr lang="en-US" dirty="0" smtClean="0">
                <a:solidFill>
                  <a:prstClr val="black"/>
                </a:solidFill>
              </a:rPr>
              <a:t>Example:</a:t>
            </a:r>
          </a:p>
          <a:p>
            <a:pPr lvl="1"/>
            <a:r>
              <a:rPr lang="en-US" dirty="0">
                <a:solidFill>
                  <a:prstClr val="black"/>
                </a:solidFill>
              </a:rPr>
              <a:t>If the </a:t>
            </a:r>
            <a:r>
              <a:rPr lang="en-US" dirty="0" smtClean="0">
                <a:solidFill>
                  <a:prstClr val="black"/>
                </a:solidFill>
              </a:rPr>
              <a:t>BG </a:t>
            </a:r>
            <a:r>
              <a:rPr lang="en-US" dirty="0">
                <a:solidFill>
                  <a:prstClr val="black"/>
                </a:solidFill>
              </a:rPr>
              <a:t>usually drops 30 to 40 mg/</a:t>
            </a:r>
            <a:r>
              <a:rPr lang="en-US" dirty="0" err="1">
                <a:solidFill>
                  <a:prstClr val="black"/>
                </a:solidFill>
              </a:rPr>
              <a:t>dL</a:t>
            </a:r>
            <a:r>
              <a:rPr lang="en-US" dirty="0">
                <a:solidFill>
                  <a:prstClr val="black"/>
                </a:solidFill>
              </a:rPr>
              <a:t> during physical activity and the goal is to stay at 90 mg/</a:t>
            </a:r>
            <a:r>
              <a:rPr lang="en-US" dirty="0" err="1">
                <a:solidFill>
                  <a:prstClr val="black"/>
                </a:solidFill>
              </a:rPr>
              <a:t>dL</a:t>
            </a:r>
            <a:r>
              <a:rPr lang="en-US" dirty="0">
                <a:solidFill>
                  <a:prstClr val="black"/>
                </a:solidFill>
              </a:rPr>
              <a:t>, a pre-exercise snack should be eaten for readings below 130 </a:t>
            </a:r>
            <a:r>
              <a:rPr lang="en-US" dirty="0" smtClean="0">
                <a:solidFill>
                  <a:prstClr val="black"/>
                </a:solidFill>
              </a:rPr>
              <a:t>mg/</a:t>
            </a:r>
            <a:r>
              <a:rPr lang="en-US" dirty="0" err="1" smtClean="0">
                <a:solidFill>
                  <a:prstClr val="black"/>
                </a:solidFill>
              </a:rPr>
              <a:t>dL</a:t>
            </a:r>
            <a:endParaRPr lang="en-US" dirty="0" smtClean="0">
              <a:solidFill>
                <a:prstClr val="black"/>
              </a:solidFill>
            </a:endParaRPr>
          </a:p>
          <a:p>
            <a:r>
              <a:rPr lang="en-US" dirty="0" smtClean="0">
                <a:solidFill>
                  <a:prstClr val="black"/>
                </a:solidFill>
              </a:rPr>
              <a:t>Use carbs that are slowly absorbed such as whole grains, whole fruits, yogurt, or snack bars</a:t>
            </a:r>
          </a:p>
          <a:p>
            <a:r>
              <a:rPr lang="en-US" dirty="0" smtClean="0">
                <a:solidFill>
                  <a:prstClr val="black"/>
                </a:solidFill>
              </a:rPr>
              <a:t>Do not use juice, glucose tablets or regular soda</a:t>
            </a:r>
          </a:p>
          <a:p>
            <a:pPr marL="457200" lvl="1" indent="0">
              <a:buNone/>
            </a:pPr>
            <a:r>
              <a:rPr lang="en-US" dirty="0">
                <a:solidFill>
                  <a:prstClr val="black"/>
                </a:solidFill>
              </a:rPr>
              <a:t>	</a:t>
            </a:r>
            <a:endParaRPr lang="en-US" dirty="0" smtClean="0"/>
          </a:p>
        </p:txBody>
      </p:sp>
    </p:spTree>
    <p:extLst>
      <p:ext uri="{BB962C8B-B14F-4D97-AF65-F5344CB8AC3E}">
        <p14:creationId xmlns:p14="http://schemas.microsoft.com/office/powerpoint/2010/main" val="3902547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32348"/>
            <a:ext cx="10018713" cy="1407694"/>
          </a:xfrm>
        </p:spPr>
        <p:txBody>
          <a:bodyPr>
            <a:normAutofit/>
          </a:bodyPr>
          <a:lstStyle/>
          <a:p>
            <a:r>
              <a:rPr lang="en-US" sz="4800" b="1" dirty="0" smtClean="0"/>
              <a:t>Physical Activity </a:t>
            </a:r>
            <a:endParaRPr lang="en-US" sz="4800" b="1" dirty="0"/>
          </a:p>
        </p:txBody>
      </p:sp>
      <p:sp>
        <p:nvSpPr>
          <p:cNvPr id="3" name="Content Placeholder 2"/>
          <p:cNvSpPr>
            <a:spLocks noGrp="1"/>
          </p:cNvSpPr>
          <p:nvPr>
            <p:ph idx="1"/>
          </p:nvPr>
        </p:nvSpPr>
        <p:spPr>
          <a:xfrm>
            <a:off x="1484310" y="1359569"/>
            <a:ext cx="10018713" cy="3164305"/>
          </a:xfrm>
        </p:spPr>
        <p:txBody>
          <a:bodyPr/>
          <a:lstStyle/>
          <a:p>
            <a:r>
              <a:rPr lang="en-US" dirty="0" smtClean="0"/>
              <a:t>Anticipate intensity of physical activity</a:t>
            </a:r>
          </a:p>
          <a:p>
            <a:r>
              <a:rPr lang="en-US" dirty="0" smtClean="0"/>
              <a:t>Have a fast acting source of glucose to treat hypoglycemia</a:t>
            </a:r>
          </a:p>
          <a:p>
            <a:r>
              <a:rPr lang="en-US" dirty="0" smtClean="0"/>
              <a:t>Coach or other staff present should be trained on signs and symptoms of hypoglycemia and what to do</a:t>
            </a:r>
          </a:p>
          <a:p>
            <a:r>
              <a:rPr lang="en-US" dirty="0" smtClean="0"/>
              <a:t>If on a pump, provider should specify on DMMP how to adjust basal rate or if an extra snack should be taken and no adjustments to pump</a:t>
            </a:r>
            <a:endParaRPr lang="en-US" dirty="0"/>
          </a:p>
        </p:txBody>
      </p:sp>
    </p:spTree>
    <p:extLst>
      <p:ext uri="{BB962C8B-B14F-4D97-AF65-F5344CB8AC3E}">
        <p14:creationId xmlns:p14="http://schemas.microsoft.com/office/powerpoint/2010/main" val="1401809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372980"/>
            <a:ext cx="10018713" cy="1371599"/>
          </a:xfrm>
        </p:spPr>
        <p:txBody>
          <a:bodyPr>
            <a:normAutofit/>
          </a:bodyPr>
          <a:lstStyle/>
          <a:p>
            <a:r>
              <a:rPr lang="en-US" sz="4800" b="1" dirty="0"/>
              <a:t>Advanced Carbohydrate Counting</a:t>
            </a:r>
          </a:p>
        </p:txBody>
      </p:sp>
      <p:sp>
        <p:nvSpPr>
          <p:cNvPr id="3" name="Content Placeholder 2"/>
          <p:cNvSpPr>
            <a:spLocks noGrp="1"/>
          </p:cNvSpPr>
          <p:nvPr>
            <p:ph idx="1"/>
          </p:nvPr>
        </p:nvSpPr>
        <p:spPr>
          <a:xfrm>
            <a:off x="1484310" y="1696453"/>
            <a:ext cx="10018713" cy="3212431"/>
          </a:xfrm>
        </p:spPr>
        <p:txBody>
          <a:bodyPr/>
          <a:lstStyle/>
          <a:p>
            <a:r>
              <a:rPr lang="en-US" dirty="0"/>
              <a:t>Method used to determine bolus insulin dose needs</a:t>
            </a:r>
          </a:p>
          <a:p>
            <a:r>
              <a:rPr lang="en-US" dirty="0"/>
              <a:t>Humalog, </a:t>
            </a:r>
            <a:r>
              <a:rPr lang="en-US" dirty="0" err="1"/>
              <a:t>Novolog</a:t>
            </a:r>
            <a:r>
              <a:rPr lang="en-US" dirty="0"/>
              <a:t>, </a:t>
            </a:r>
            <a:r>
              <a:rPr lang="en-US" dirty="0" err="1"/>
              <a:t>Apidra</a:t>
            </a:r>
            <a:r>
              <a:rPr lang="en-US" dirty="0"/>
              <a:t>, or Regular Insulin</a:t>
            </a:r>
          </a:p>
          <a:p>
            <a:r>
              <a:rPr lang="en-US" dirty="0"/>
              <a:t>Used in place of </a:t>
            </a:r>
            <a:r>
              <a:rPr lang="en-US" dirty="0" smtClean="0"/>
              <a:t>correctional </a:t>
            </a:r>
            <a:r>
              <a:rPr lang="en-US" dirty="0"/>
              <a:t>scale or fixed insulin dose</a:t>
            </a:r>
          </a:p>
          <a:p>
            <a:r>
              <a:rPr lang="en-US" dirty="0"/>
              <a:t>Must be familiar with carbohydrate counting</a:t>
            </a:r>
          </a:p>
          <a:p>
            <a:endParaRPr lang="en-US" dirty="0"/>
          </a:p>
        </p:txBody>
      </p:sp>
    </p:spTree>
    <p:extLst>
      <p:ext uri="{BB962C8B-B14F-4D97-AF65-F5344CB8AC3E}">
        <p14:creationId xmlns:p14="http://schemas.microsoft.com/office/powerpoint/2010/main" val="1065767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88759"/>
            <a:ext cx="10018713" cy="1299410"/>
          </a:xfrm>
        </p:spPr>
        <p:txBody>
          <a:bodyPr>
            <a:normAutofit/>
          </a:bodyPr>
          <a:lstStyle/>
          <a:p>
            <a:r>
              <a:rPr lang="en-US" sz="4800" b="1" dirty="0"/>
              <a:t>Insulin to Carb Ratio: </a:t>
            </a:r>
          </a:p>
        </p:txBody>
      </p:sp>
      <p:sp>
        <p:nvSpPr>
          <p:cNvPr id="3" name="Content Placeholder 2"/>
          <p:cNvSpPr>
            <a:spLocks noGrp="1"/>
          </p:cNvSpPr>
          <p:nvPr>
            <p:ph idx="1"/>
          </p:nvPr>
        </p:nvSpPr>
        <p:spPr>
          <a:xfrm>
            <a:off x="1484310" y="1395663"/>
            <a:ext cx="10018713" cy="4395537"/>
          </a:xfrm>
        </p:spPr>
        <p:txBody>
          <a:bodyPr>
            <a:normAutofit/>
          </a:bodyPr>
          <a:lstStyle/>
          <a:p>
            <a:r>
              <a:rPr lang="en-US" dirty="0"/>
              <a:t>Tells you how many carbs are covered by one unit of bolus insulin </a:t>
            </a:r>
          </a:p>
          <a:p>
            <a:r>
              <a:rPr lang="en-US" dirty="0"/>
              <a:t>May be different at each meal time</a:t>
            </a:r>
          </a:p>
          <a:p>
            <a:r>
              <a:rPr lang="en-US" dirty="0"/>
              <a:t>Calculated by child’s </a:t>
            </a:r>
            <a:r>
              <a:rPr lang="en-US" dirty="0" smtClean="0"/>
              <a:t>HCP</a:t>
            </a:r>
            <a:endParaRPr lang="en-US" dirty="0"/>
          </a:p>
          <a:p>
            <a:endParaRPr lang="en-US" dirty="0"/>
          </a:p>
          <a:p>
            <a:r>
              <a:rPr lang="en-US" dirty="0"/>
              <a:t>Ex: 1:15</a:t>
            </a:r>
          </a:p>
          <a:p>
            <a:pPr lvl="1"/>
            <a:r>
              <a:rPr lang="en-US" dirty="0"/>
              <a:t>You will need one unit of fast acting insulin for every 15 grams of carbs consumed</a:t>
            </a:r>
          </a:p>
          <a:p>
            <a:pPr lvl="1"/>
            <a:r>
              <a:rPr lang="en-US" dirty="0"/>
              <a:t>If eating 45 grams of carbs you would need </a:t>
            </a:r>
            <a:r>
              <a:rPr lang="en-US" u="sng" dirty="0"/>
              <a:t>3 units </a:t>
            </a:r>
            <a:r>
              <a:rPr lang="en-US" dirty="0"/>
              <a:t>of bolus insulin </a:t>
            </a:r>
          </a:p>
          <a:p>
            <a:endParaRPr lang="en-US" dirty="0"/>
          </a:p>
        </p:txBody>
      </p:sp>
    </p:spTree>
    <p:extLst>
      <p:ext uri="{BB962C8B-B14F-4D97-AF65-F5344CB8AC3E}">
        <p14:creationId xmlns:p14="http://schemas.microsoft.com/office/powerpoint/2010/main" val="234893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56412"/>
            <a:ext cx="10018713" cy="1203156"/>
          </a:xfrm>
        </p:spPr>
        <p:txBody>
          <a:bodyPr>
            <a:normAutofit/>
          </a:bodyPr>
          <a:lstStyle/>
          <a:p>
            <a:r>
              <a:rPr lang="en-US" sz="4800" b="1" dirty="0"/>
              <a:t>Correction/Sensitivity Factor:</a:t>
            </a:r>
          </a:p>
        </p:txBody>
      </p:sp>
      <p:sp>
        <p:nvSpPr>
          <p:cNvPr id="3" name="Content Placeholder 2"/>
          <p:cNvSpPr>
            <a:spLocks noGrp="1"/>
          </p:cNvSpPr>
          <p:nvPr>
            <p:ph idx="1"/>
          </p:nvPr>
        </p:nvSpPr>
        <p:spPr>
          <a:xfrm>
            <a:off x="1484310" y="1263316"/>
            <a:ext cx="10191875" cy="4926469"/>
          </a:xfrm>
        </p:spPr>
        <p:txBody>
          <a:bodyPr>
            <a:normAutofit/>
          </a:bodyPr>
          <a:lstStyle/>
          <a:p>
            <a:r>
              <a:rPr lang="en-US" dirty="0"/>
              <a:t>Tells you how many points one unit of insulin will lower blood glucose</a:t>
            </a:r>
          </a:p>
          <a:p>
            <a:r>
              <a:rPr lang="en-US" dirty="0"/>
              <a:t>May be different throughout the </a:t>
            </a:r>
            <a:r>
              <a:rPr lang="en-US" dirty="0" smtClean="0"/>
              <a:t>day</a:t>
            </a:r>
            <a:endParaRPr lang="en-US" dirty="0"/>
          </a:p>
          <a:p>
            <a:r>
              <a:rPr lang="en-US" dirty="0"/>
              <a:t>Calculated by child’s HCP</a:t>
            </a:r>
          </a:p>
          <a:p>
            <a:r>
              <a:rPr lang="en-US" dirty="0"/>
              <a:t>Target blood glucose usually 120 mg/dl</a:t>
            </a:r>
          </a:p>
          <a:p>
            <a:pPr>
              <a:buNone/>
            </a:pPr>
            <a:endParaRPr lang="en-US" dirty="0"/>
          </a:p>
          <a:p>
            <a:r>
              <a:rPr lang="en-US" dirty="0"/>
              <a:t>Ex: 1:50</a:t>
            </a:r>
          </a:p>
          <a:p>
            <a:pPr lvl="1"/>
            <a:r>
              <a:rPr lang="en-US" dirty="0"/>
              <a:t>If your target </a:t>
            </a:r>
            <a:r>
              <a:rPr lang="en-US" dirty="0" smtClean="0"/>
              <a:t>BG </a:t>
            </a:r>
            <a:r>
              <a:rPr lang="en-US" dirty="0"/>
              <a:t>is 120 mg/dl and your current </a:t>
            </a:r>
            <a:r>
              <a:rPr lang="en-US" dirty="0" smtClean="0"/>
              <a:t>BG </a:t>
            </a:r>
            <a:r>
              <a:rPr lang="en-US" dirty="0"/>
              <a:t>is 250 mg/dl you are 130 points above </a:t>
            </a:r>
            <a:r>
              <a:rPr lang="en-US" dirty="0" smtClean="0"/>
              <a:t>target</a:t>
            </a:r>
            <a:endParaRPr lang="en-US" dirty="0"/>
          </a:p>
          <a:p>
            <a:pPr lvl="1"/>
            <a:r>
              <a:rPr lang="en-US" dirty="0"/>
              <a:t>One unit will lower </a:t>
            </a:r>
            <a:r>
              <a:rPr lang="en-US" dirty="0" smtClean="0"/>
              <a:t>BG </a:t>
            </a:r>
            <a:r>
              <a:rPr lang="en-US" dirty="0"/>
              <a:t>50 points, therefore 130 divided by 50=2.6. You would need 3 units of bolus insulin to correct </a:t>
            </a:r>
            <a:r>
              <a:rPr lang="en-US" dirty="0" smtClean="0"/>
              <a:t>BG</a:t>
            </a:r>
            <a:endParaRPr lang="en-US" dirty="0"/>
          </a:p>
          <a:p>
            <a:endParaRPr lang="en-US" dirty="0"/>
          </a:p>
        </p:txBody>
      </p:sp>
    </p:spTree>
    <p:extLst>
      <p:ext uri="{BB962C8B-B14F-4D97-AF65-F5344CB8AC3E}">
        <p14:creationId xmlns:p14="http://schemas.microsoft.com/office/powerpoint/2010/main" val="23699225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0633"/>
            <a:ext cx="10018713" cy="1359568"/>
          </a:xfrm>
        </p:spPr>
        <p:txBody>
          <a:bodyPr/>
          <a:lstStyle/>
          <a:p>
            <a:r>
              <a:rPr lang="en-US" b="1" dirty="0"/>
              <a:t>PUTTING IT ALL TOGETHER!</a:t>
            </a:r>
            <a:br>
              <a:rPr lang="en-US" b="1" dirty="0"/>
            </a:br>
            <a:r>
              <a:rPr lang="en-US" b="1" dirty="0"/>
              <a:t>YOUR TURN</a:t>
            </a:r>
            <a:r>
              <a:rPr lang="en-US" dirty="0"/>
              <a:t>	</a:t>
            </a:r>
          </a:p>
        </p:txBody>
      </p:sp>
      <p:sp>
        <p:nvSpPr>
          <p:cNvPr id="3" name="Content Placeholder 2"/>
          <p:cNvSpPr>
            <a:spLocks noGrp="1"/>
          </p:cNvSpPr>
          <p:nvPr>
            <p:ph idx="1"/>
          </p:nvPr>
        </p:nvSpPr>
        <p:spPr>
          <a:xfrm>
            <a:off x="1508372" y="1644314"/>
            <a:ext cx="10344275" cy="4491791"/>
          </a:xfrm>
        </p:spPr>
        <p:txBody>
          <a:bodyPr>
            <a:normAutofit fontScale="92500" lnSpcReduction="20000"/>
          </a:bodyPr>
          <a:lstStyle/>
          <a:p>
            <a:pPr marL="0" indent="0">
              <a:buNone/>
            </a:pPr>
            <a:r>
              <a:rPr lang="en-US" dirty="0" smtClean="0"/>
              <a:t>Terry’s blood glucose before lunch in 170 mg/</a:t>
            </a:r>
            <a:r>
              <a:rPr lang="en-US" dirty="0" err="1" smtClean="0"/>
              <a:t>dL</a:t>
            </a:r>
            <a:r>
              <a:rPr lang="en-US" dirty="0" smtClean="0"/>
              <a:t>. She will be having 30 grams of carbohydrate for lunch. How many units of pre-meal insulin will Terry need?</a:t>
            </a:r>
          </a:p>
          <a:p>
            <a:endParaRPr lang="en-US" dirty="0"/>
          </a:p>
          <a:p>
            <a:r>
              <a:rPr lang="en-US" dirty="0" smtClean="0"/>
              <a:t>ICR 1:15</a:t>
            </a:r>
            <a:endParaRPr lang="en-US" dirty="0"/>
          </a:p>
          <a:p>
            <a:r>
              <a:rPr lang="en-US" dirty="0"/>
              <a:t>ISF </a:t>
            </a:r>
            <a:r>
              <a:rPr lang="en-US" dirty="0" smtClean="0"/>
              <a:t>1:50</a:t>
            </a:r>
            <a:endParaRPr lang="en-US" dirty="0"/>
          </a:p>
          <a:p>
            <a:r>
              <a:rPr lang="en-US" dirty="0"/>
              <a:t>Target BG 120 mg/dl</a:t>
            </a:r>
          </a:p>
          <a:p>
            <a:endParaRPr lang="en-US" dirty="0" smtClean="0"/>
          </a:p>
          <a:p>
            <a:r>
              <a:rPr lang="en-US" dirty="0" smtClean="0"/>
              <a:t>Answers</a:t>
            </a:r>
          </a:p>
          <a:p>
            <a:pPr lvl="1"/>
            <a:r>
              <a:rPr lang="en-US" dirty="0" smtClean="0"/>
              <a:t>1 unit to correct blood glucose</a:t>
            </a:r>
          </a:p>
          <a:p>
            <a:pPr lvl="1"/>
            <a:r>
              <a:rPr lang="en-US" dirty="0" smtClean="0"/>
              <a:t>2 units to cover carbs</a:t>
            </a:r>
          </a:p>
          <a:p>
            <a:pPr lvl="1"/>
            <a:r>
              <a:rPr lang="en-US" dirty="0" smtClean="0"/>
              <a:t>Total dose of 3 units pre meal</a:t>
            </a:r>
            <a:r>
              <a:rPr lang="en-US" dirty="0"/>
              <a:t>	</a:t>
            </a:r>
          </a:p>
        </p:txBody>
      </p:sp>
    </p:spTree>
    <p:extLst>
      <p:ext uri="{BB962C8B-B14F-4D97-AF65-F5344CB8AC3E}">
        <p14:creationId xmlns:p14="http://schemas.microsoft.com/office/powerpoint/2010/main" val="11146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20184" y="2178051"/>
            <a:ext cx="10363200" cy="1470025"/>
          </a:xfrm>
        </p:spPr>
        <p:txBody>
          <a:bodyPr/>
          <a:lstStyle/>
          <a:p>
            <a:pPr eaLnBrk="1" hangingPunct="1"/>
            <a:endParaRPr lang="en-US" sz="2800"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a:p>
        </p:txBody>
      </p:sp>
      <p:sp>
        <p:nvSpPr>
          <p:cNvPr id="4" name="Rectangle 3"/>
          <p:cNvSpPr/>
          <p:nvPr/>
        </p:nvSpPr>
        <p:spPr>
          <a:xfrm>
            <a:off x="2915629" y="868863"/>
            <a:ext cx="5256567" cy="923330"/>
          </a:xfrm>
          <a:prstGeom prst="rect">
            <a:avLst/>
          </a:prstGeom>
          <a:noFill/>
        </p:spPr>
        <p:txBody>
          <a:bodyPr wrap="none">
            <a:spAutoFit/>
          </a:bodyPr>
          <a:lstStyle/>
          <a:p>
            <a:pPr algn="ctr" fontAlgn="auto">
              <a:spcBef>
                <a:spcPts val="0"/>
              </a:spcBef>
              <a:spcAft>
                <a:spcPts val="0"/>
              </a:spcAft>
              <a:defRPr/>
            </a:pPr>
            <a:r>
              <a:rPr lang="en-US" sz="5400" b="1" dirty="0">
                <a:ln w="12700">
                  <a:solidFill>
                    <a:schemeClr val="tx2">
                      <a:satMod val="155000"/>
                    </a:schemeClr>
                  </a:solidFill>
                  <a:prstDash val="solid"/>
                </a:ln>
                <a:solidFill>
                  <a:schemeClr val="accent2"/>
                </a:solidFill>
                <a:effectLst>
                  <a:outerShdw blurRad="50800" dist="38100" algn="l" rotWithShape="0">
                    <a:prstClr val="black">
                      <a:alpha val="40000"/>
                    </a:prstClr>
                  </a:outerShdw>
                </a:effectLst>
                <a:latin typeface="+mn-lt"/>
                <a:cs typeface="+mn-cs"/>
              </a:rPr>
              <a:t>INSULIN PUMPS</a:t>
            </a:r>
          </a:p>
        </p:txBody>
      </p:sp>
    </p:spTree>
    <p:extLst>
      <p:ext uri="{BB962C8B-B14F-4D97-AF65-F5344CB8AC3E}">
        <p14:creationId xmlns:p14="http://schemas.microsoft.com/office/powerpoint/2010/main" val="8179791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463047" cy="1752599"/>
          </a:xfrm>
        </p:spPr>
        <p:txBody>
          <a:bodyPr rtlCol="0">
            <a:normAutofit/>
          </a:bodyPr>
          <a:lstStyle/>
          <a:p>
            <a:pPr eaLnBrk="1" fontAlgn="auto" hangingPunct="1">
              <a:spcAft>
                <a:spcPts val="0"/>
              </a:spcAft>
              <a:defRPr/>
            </a:pPr>
            <a:r>
              <a:rPr lang="en-US" sz="3600" b="1" dirty="0"/>
              <a:t>F</a:t>
            </a:r>
            <a:r>
              <a:rPr lang="en-US" sz="3600" b="1" dirty="0" smtClean="0"/>
              <a:t>irst </a:t>
            </a:r>
            <a:r>
              <a:rPr lang="en-US" sz="3600" b="1" dirty="0"/>
              <a:t>Insulin Pump invented in 1963 </a:t>
            </a:r>
            <a:r>
              <a:rPr lang="en-US" sz="3600" b="1" dirty="0" smtClean="0"/>
              <a:t>by</a:t>
            </a:r>
            <a:br>
              <a:rPr lang="en-US" sz="3600" b="1" dirty="0" smtClean="0"/>
            </a:br>
            <a:r>
              <a:rPr lang="en-US" sz="3600" b="1" dirty="0" smtClean="0"/>
              <a:t> </a:t>
            </a:r>
            <a:r>
              <a:rPr lang="en-US" sz="3600" b="1" dirty="0"/>
              <a:t>Dr. Arnold </a:t>
            </a:r>
            <a:r>
              <a:rPr lang="en-US" sz="3600" b="1" dirty="0" err="1"/>
              <a:t>Kadish</a:t>
            </a:r>
            <a:endParaRPr lang="en-US" sz="3600" b="1" dirty="0"/>
          </a:p>
        </p:txBody>
      </p:sp>
      <p:pic>
        <p:nvPicPr>
          <p:cNvPr id="3075" name="Picture 3" descr="Screen Shot 2014-12-08 at 8.20.2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18295" y="2245979"/>
            <a:ext cx="3742267"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5573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1484311" y="108285"/>
            <a:ext cx="10018713" cy="1349294"/>
          </a:xfrm>
        </p:spPr>
        <p:txBody>
          <a:bodyPr>
            <a:normAutofit/>
          </a:bodyPr>
          <a:lstStyle/>
          <a:p>
            <a:pPr eaLnBrk="1" hangingPunct="1"/>
            <a:r>
              <a:rPr lang="en-US" sz="4800" b="1" dirty="0" smtClean="0"/>
              <a:t>Insulin Pumps</a:t>
            </a:r>
            <a:endParaRPr lang="en-US" sz="4800" b="1" dirty="0" smtClean="0">
              <a:solidFill>
                <a:srgbClr val="FF0000"/>
              </a:solidFill>
            </a:endParaRPr>
          </a:p>
        </p:txBody>
      </p:sp>
      <p:pic>
        <p:nvPicPr>
          <p:cNvPr id="4099" name="Picture 4" descr="Screen Shot 2014-12-08 at 8.23.4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9253" y="1501026"/>
            <a:ext cx="3635989"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Screen Shot 2014-12-08 at 8.24.4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2990" y="1457578"/>
            <a:ext cx="4551947"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6" descr="Screen Shot 2014-12-08 at 8.28.04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086226"/>
            <a:ext cx="2923117"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7" descr="Screen Shot 2014-12-08 at 8.27.09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54253" y="4384760"/>
            <a:ext cx="4219074" cy="161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3725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04538"/>
            <a:ext cx="10018713" cy="1142999"/>
          </a:xfrm>
        </p:spPr>
        <p:txBody>
          <a:bodyPr>
            <a:normAutofit/>
          </a:bodyPr>
          <a:lstStyle/>
          <a:p>
            <a:r>
              <a:rPr lang="en-US" sz="4800" b="1" dirty="0" smtClean="0"/>
              <a:t>Prevalence of Diabetes in Youth</a:t>
            </a:r>
            <a:endParaRPr lang="en-US" sz="4800" b="1" dirty="0"/>
          </a:p>
        </p:txBody>
      </p:sp>
      <p:sp>
        <p:nvSpPr>
          <p:cNvPr id="3" name="Content Placeholder 2"/>
          <p:cNvSpPr>
            <a:spLocks noGrp="1"/>
          </p:cNvSpPr>
          <p:nvPr>
            <p:ph idx="1"/>
          </p:nvPr>
        </p:nvSpPr>
        <p:spPr>
          <a:xfrm>
            <a:off x="1428333" y="1179095"/>
            <a:ext cx="8817637" cy="3801979"/>
          </a:xfrm>
        </p:spPr>
        <p:txBody>
          <a:bodyPr/>
          <a:lstStyle/>
          <a:p>
            <a:r>
              <a:rPr lang="en-US" sz="2800" dirty="0" smtClean="0"/>
              <a:t>Increasing prevalence of both type 1 and type 2 diabetes</a:t>
            </a:r>
          </a:p>
          <a:p>
            <a:pPr lvl="1"/>
            <a:r>
              <a:rPr lang="en-US" sz="2400" dirty="0" smtClean="0"/>
              <a:t>Rise in obesity    </a:t>
            </a:r>
          </a:p>
          <a:p>
            <a:pPr lvl="1"/>
            <a:r>
              <a:rPr lang="en-US" sz="2400" dirty="0" smtClean="0"/>
              <a:t>Population growth</a:t>
            </a:r>
          </a:p>
          <a:p>
            <a:pPr lvl="1">
              <a:buClr>
                <a:srgbClr val="30ACEC">
                  <a:lumMod val="75000"/>
                </a:srgbClr>
              </a:buClr>
            </a:pPr>
            <a:r>
              <a:rPr lang="en-US" sz="2400" dirty="0">
                <a:solidFill>
                  <a:prstClr val="black"/>
                </a:solidFill>
              </a:rPr>
              <a:t>Hispanic boys show the strongest </a:t>
            </a:r>
            <a:r>
              <a:rPr lang="en-US" sz="2400" dirty="0" smtClean="0">
                <a:solidFill>
                  <a:prstClr val="black"/>
                </a:solidFill>
              </a:rPr>
              <a:t>associations with future type 2 diabetes</a:t>
            </a:r>
            <a:endParaRPr lang="en-US" sz="2400" dirty="0">
              <a:solidFill>
                <a:prstClr val="black"/>
              </a:solidFill>
            </a:endParaRPr>
          </a:p>
          <a:p>
            <a:pPr lvl="1"/>
            <a:endParaRPr lang="en-US" dirty="0"/>
          </a:p>
        </p:txBody>
      </p:sp>
      <p:sp>
        <p:nvSpPr>
          <p:cNvPr id="4" name="Footer Placeholder 3"/>
          <p:cNvSpPr>
            <a:spLocks noGrp="1"/>
          </p:cNvSpPr>
          <p:nvPr>
            <p:ph type="ftr" sz="quarter" idx="11"/>
          </p:nvPr>
        </p:nvSpPr>
        <p:spPr/>
        <p:txBody>
          <a:bodyPr/>
          <a:lstStyle/>
          <a:p>
            <a:pPr lvl="0"/>
            <a:r>
              <a:rPr lang="en-US" sz="1200" dirty="0">
                <a:solidFill>
                  <a:prstClr val="black"/>
                </a:solidFill>
              </a:rPr>
              <a:t>Ogden, C. L., Carroll, M. D., </a:t>
            </a:r>
            <a:r>
              <a:rPr lang="en-US" sz="1200" dirty="0" err="1">
                <a:solidFill>
                  <a:prstClr val="black"/>
                </a:solidFill>
              </a:rPr>
              <a:t>Fryar</a:t>
            </a:r>
            <a:r>
              <a:rPr lang="en-US" sz="1200" dirty="0">
                <a:solidFill>
                  <a:prstClr val="black"/>
                </a:solidFill>
              </a:rPr>
              <a:t>, C. D., &amp; </a:t>
            </a:r>
            <a:r>
              <a:rPr lang="en-US" sz="1200" dirty="0" err="1">
                <a:solidFill>
                  <a:prstClr val="black"/>
                </a:solidFill>
              </a:rPr>
              <a:t>Flegal</a:t>
            </a:r>
            <a:r>
              <a:rPr lang="en-US" sz="1200" dirty="0">
                <a:solidFill>
                  <a:prstClr val="black"/>
                </a:solidFill>
              </a:rPr>
              <a:t>, K. M. (2015). Prevalence of obesity among adults and youth:  </a:t>
            </a:r>
          </a:p>
          <a:p>
            <a:pPr lvl="0"/>
            <a:r>
              <a:rPr lang="en-US" sz="1200" dirty="0">
                <a:solidFill>
                  <a:prstClr val="black"/>
                </a:solidFill>
              </a:rPr>
              <a:t>	United States, 2011-2014. </a:t>
            </a:r>
            <a:r>
              <a:rPr lang="en-US" sz="1200" i="1" dirty="0">
                <a:solidFill>
                  <a:prstClr val="black"/>
                </a:solidFill>
              </a:rPr>
              <a:t>National Center for Health Statistics  Data Brief, 219</a:t>
            </a:r>
            <a:r>
              <a:rPr lang="en-US" sz="1200" dirty="0">
                <a:solidFill>
                  <a:prstClr val="black"/>
                </a:solidFill>
              </a:rPr>
              <a:t>, 1-7.</a:t>
            </a:r>
          </a:p>
          <a:p>
            <a:endParaRPr lang="en-US" dirty="0"/>
          </a:p>
        </p:txBody>
      </p:sp>
    </p:spTree>
    <p:extLst>
      <p:ext uri="{BB962C8B-B14F-4D97-AF65-F5344CB8AC3E}">
        <p14:creationId xmlns:p14="http://schemas.microsoft.com/office/powerpoint/2010/main" val="1230686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84311" y="288758"/>
            <a:ext cx="10018713" cy="1383631"/>
          </a:xfrm>
        </p:spPr>
        <p:txBody>
          <a:bodyPr>
            <a:normAutofit/>
          </a:bodyPr>
          <a:lstStyle/>
          <a:p>
            <a:pPr eaLnBrk="1" hangingPunct="1"/>
            <a:r>
              <a:rPr lang="en-US" sz="4800" b="1" dirty="0" smtClean="0"/>
              <a:t>Insulin Pump Therapy</a:t>
            </a:r>
          </a:p>
        </p:txBody>
      </p:sp>
      <p:pic>
        <p:nvPicPr>
          <p:cNvPr id="5123" name="Picture 3" descr="Screen Shot 2014-12-08 at 8.32.3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274" y="1564104"/>
            <a:ext cx="6072399" cy="22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Screen Shot 2014-12-08 at 8.42.28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6589" y="1470691"/>
            <a:ext cx="4500033" cy="231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66274" y="3789947"/>
            <a:ext cx="10800348" cy="1871282"/>
          </a:xfrm>
          <a:prstGeom prst="rect">
            <a:avLst/>
          </a:prstGeom>
        </p:spPr>
        <p:txBody>
          <a:bodyPr wrap="square">
            <a:spAutoFit/>
          </a:bodyPr>
          <a:lstStyle/>
          <a:p>
            <a:pPr marL="285750" lvl="0" indent="-285750">
              <a:spcBef>
                <a:spcPct val="20000"/>
              </a:spcBef>
              <a:spcAft>
                <a:spcPts val="600"/>
              </a:spcAft>
              <a:buClr>
                <a:srgbClr val="30ACEC">
                  <a:lumMod val="75000"/>
                </a:srgbClr>
              </a:buClr>
              <a:buSzPct val="145000"/>
              <a:buFont typeface="Arial"/>
              <a:buChar char="•"/>
            </a:pPr>
            <a:r>
              <a:rPr lang="en-US" sz="2400" dirty="0" smtClean="0">
                <a:solidFill>
                  <a:prstClr val="black"/>
                </a:solidFill>
              </a:rPr>
              <a:t>Pumps mimic normal insulin physiology with a consistent basal rate and appropriate bolus doses for meals</a:t>
            </a:r>
          </a:p>
          <a:p>
            <a:pPr marL="285750" lvl="0" indent="-285750">
              <a:spcBef>
                <a:spcPct val="20000"/>
              </a:spcBef>
              <a:spcAft>
                <a:spcPts val="600"/>
              </a:spcAft>
              <a:buClr>
                <a:srgbClr val="30ACEC">
                  <a:lumMod val="75000"/>
                </a:srgbClr>
              </a:buClr>
              <a:buSzPct val="145000"/>
              <a:buFont typeface="Arial"/>
              <a:buChar char="•"/>
            </a:pPr>
            <a:r>
              <a:rPr lang="en-US" sz="2400" dirty="0" smtClean="0">
                <a:solidFill>
                  <a:prstClr val="black"/>
                </a:solidFill>
              </a:rPr>
              <a:t>This leads to tighter glucose control and smaller variation</a:t>
            </a:r>
          </a:p>
          <a:p>
            <a:pPr marL="285750" lvl="0" indent="-285750">
              <a:spcBef>
                <a:spcPct val="20000"/>
              </a:spcBef>
              <a:spcAft>
                <a:spcPts val="600"/>
              </a:spcAft>
              <a:buClr>
                <a:srgbClr val="30ACEC">
                  <a:lumMod val="75000"/>
                </a:srgbClr>
              </a:buClr>
              <a:buSzPct val="145000"/>
              <a:buFont typeface="Arial"/>
              <a:buChar char="•"/>
            </a:pPr>
            <a:r>
              <a:rPr lang="en-US" sz="2400" dirty="0" smtClean="0">
                <a:solidFill>
                  <a:prstClr val="black"/>
                </a:solidFill>
              </a:rPr>
              <a:t>For patients, the pumps can be liberating,  requiring far fewer injections than  MDI</a:t>
            </a:r>
            <a:endParaRPr lang="en-US" sz="2400" dirty="0">
              <a:solidFill>
                <a:prstClr val="black"/>
              </a:solidFill>
            </a:endParaRPr>
          </a:p>
        </p:txBody>
      </p:sp>
    </p:spTree>
    <p:extLst>
      <p:ext uri="{BB962C8B-B14F-4D97-AF65-F5344CB8AC3E}">
        <p14:creationId xmlns:p14="http://schemas.microsoft.com/office/powerpoint/2010/main" val="37170880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1467853"/>
          </a:xfrm>
        </p:spPr>
        <p:txBody>
          <a:bodyPr>
            <a:normAutofit/>
          </a:bodyPr>
          <a:lstStyle/>
          <a:p>
            <a:r>
              <a:rPr lang="en-US" sz="4800" b="1" dirty="0" smtClean="0"/>
              <a:t>Insulin Pump Therapy Settings</a:t>
            </a:r>
            <a:endParaRPr lang="en-US" sz="4800" b="1" dirty="0"/>
          </a:p>
        </p:txBody>
      </p:sp>
      <p:sp>
        <p:nvSpPr>
          <p:cNvPr id="3" name="Content Placeholder 2"/>
          <p:cNvSpPr>
            <a:spLocks noGrp="1"/>
          </p:cNvSpPr>
          <p:nvPr>
            <p:ph idx="1"/>
          </p:nvPr>
        </p:nvSpPr>
        <p:spPr>
          <a:xfrm>
            <a:off x="1484310" y="1419727"/>
            <a:ext cx="10018713" cy="4371474"/>
          </a:xfrm>
        </p:spPr>
        <p:txBody>
          <a:bodyPr>
            <a:normAutofit/>
          </a:bodyPr>
          <a:lstStyle/>
          <a:p>
            <a:pPr>
              <a:spcAft>
                <a:spcPts val="0"/>
              </a:spcAft>
              <a:defRPr/>
            </a:pPr>
            <a:r>
              <a:rPr lang="en-US" dirty="0" smtClean="0"/>
              <a:t>Settings</a:t>
            </a:r>
          </a:p>
          <a:p>
            <a:pPr>
              <a:spcAft>
                <a:spcPts val="0"/>
              </a:spcAft>
              <a:defRPr/>
            </a:pPr>
            <a:r>
              <a:rPr lang="en-US" dirty="0" smtClean="0"/>
              <a:t>The insulin used </a:t>
            </a:r>
            <a:r>
              <a:rPr lang="en-US" dirty="0"/>
              <a:t>are rapid acting, and the reservoir typically holds 200-300 units of </a:t>
            </a:r>
            <a:r>
              <a:rPr lang="en-US" dirty="0" smtClean="0"/>
              <a:t>insulin (2-3 </a:t>
            </a:r>
            <a:r>
              <a:rPr lang="en-US" dirty="0" err="1" smtClean="0"/>
              <a:t>mls</a:t>
            </a:r>
            <a:r>
              <a:rPr lang="en-US" dirty="0" smtClean="0"/>
              <a:t>)</a:t>
            </a:r>
            <a:endParaRPr lang="en-US" dirty="0"/>
          </a:p>
          <a:p>
            <a:pPr>
              <a:spcAft>
                <a:spcPts val="0"/>
              </a:spcAft>
              <a:defRPr/>
            </a:pPr>
            <a:r>
              <a:rPr lang="en-US" dirty="0"/>
              <a:t>Basal Rate </a:t>
            </a:r>
            <a:r>
              <a:rPr lang="en-US" dirty="0">
                <a:sym typeface="Wingdings"/>
              </a:rPr>
              <a:t> units of </a:t>
            </a:r>
            <a:r>
              <a:rPr lang="en-US" dirty="0" smtClean="0">
                <a:sym typeface="Wingdings"/>
              </a:rPr>
              <a:t>insulin/hour</a:t>
            </a:r>
            <a:endParaRPr lang="en-US" dirty="0">
              <a:sym typeface="Wingdings"/>
            </a:endParaRPr>
          </a:p>
          <a:p>
            <a:pPr>
              <a:spcAft>
                <a:spcPts val="0"/>
              </a:spcAft>
              <a:defRPr/>
            </a:pPr>
            <a:r>
              <a:rPr lang="en-US" dirty="0">
                <a:sym typeface="Wingdings"/>
              </a:rPr>
              <a:t>Carbohydrate ratio  units of insulin required to cover  X (grams) of carbohydrate</a:t>
            </a:r>
          </a:p>
          <a:p>
            <a:pPr>
              <a:spcAft>
                <a:spcPts val="0"/>
              </a:spcAft>
              <a:defRPr/>
            </a:pPr>
            <a:r>
              <a:rPr lang="en-US" dirty="0">
                <a:sym typeface="Wingdings"/>
              </a:rPr>
              <a:t>Insulin Sensitivity factor  unit of insulin required to lower X (mg/dl) of glucose</a:t>
            </a:r>
          </a:p>
          <a:p>
            <a:pPr>
              <a:spcAft>
                <a:spcPts val="0"/>
              </a:spcAft>
              <a:defRPr/>
            </a:pPr>
            <a:r>
              <a:rPr lang="en-US" dirty="0">
                <a:sym typeface="Wingdings"/>
              </a:rPr>
              <a:t>Blood glucose </a:t>
            </a:r>
            <a:r>
              <a:rPr lang="en-US" dirty="0" smtClean="0">
                <a:sym typeface="Wingdings"/>
              </a:rPr>
              <a:t>target</a:t>
            </a:r>
            <a:endParaRPr lang="en-US" dirty="0"/>
          </a:p>
          <a:p>
            <a:endParaRPr lang="en-US" dirty="0"/>
          </a:p>
        </p:txBody>
      </p:sp>
    </p:spTree>
    <p:extLst>
      <p:ext uri="{BB962C8B-B14F-4D97-AF65-F5344CB8AC3E}">
        <p14:creationId xmlns:p14="http://schemas.microsoft.com/office/powerpoint/2010/main" val="5953294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8"/>
            <a:ext cx="10018713" cy="1612232"/>
          </a:xfrm>
        </p:spPr>
        <p:txBody>
          <a:bodyPr>
            <a:noAutofit/>
          </a:bodyPr>
          <a:lstStyle/>
          <a:p>
            <a:r>
              <a:rPr lang="en-US" sz="4800" b="1" dirty="0"/>
              <a:t>Hyperglycemia on Insulin </a:t>
            </a:r>
            <a:r>
              <a:rPr lang="en-US" sz="4800" b="1" dirty="0" smtClean="0"/>
              <a:t>Pump</a:t>
            </a:r>
            <a:br>
              <a:rPr lang="en-US" sz="4800" b="1" dirty="0" smtClean="0"/>
            </a:br>
            <a:r>
              <a:rPr lang="en-US" sz="4800" b="1" dirty="0" smtClean="0"/>
              <a:t>Check Tubing</a:t>
            </a:r>
            <a:endParaRPr lang="en-US" sz="4800" b="1" dirty="0"/>
          </a:p>
        </p:txBody>
      </p:sp>
      <p:sp>
        <p:nvSpPr>
          <p:cNvPr id="3" name="Content Placeholder 2"/>
          <p:cNvSpPr>
            <a:spLocks noGrp="1"/>
          </p:cNvSpPr>
          <p:nvPr>
            <p:ph idx="1"/>
          </p:nvPr>
        </p:nvSpPr>
        <p:spPr>
          <a:xfrm>
            <a:off x="1484310" y="1612232"/>
            <a:ext cx="10039475" cy="4647891"/>
          </a:xfrm>
        </p:spPr>
        <p:txBody>
          <a:bodyPr>
            <a:normAutofit/>
          </a:bodyPr>
          <a:lstStyle/>
          <a:p>
            <a:r>
              <a:rPr lang="en-US" dirty="0"/>
              <a:t>Air Bubbles</a:t>
            </a:r>
          </a:p>
          <a:p>
            <a:r>
              <a:rPr lang="en-US" dirty="0"/>
              <a:t>Air Spaces</a:t>
            </a:r>
          </a:p>
          <a:p>
            <a:r>
              <a:rPr lang="en-US" dirty="0"/>
              <a:t>Clumps</a:t>
            </a:r>
          </a:p>
          <a:p>
            <a:r>
              <a:rPr lang="en-US" dirty="0"/>
              <a:t>Blood</a:t>
            </a:r>
          </a:p>
          <a:p>
            <a:endParaRPr lang="en-US" dirty="0"/>
          </a:p>
          <a:p>
            <a:r>
              <a:rPr lang="en-US" dirty="0"/>
              <a:t>Persistent blood in the cannula (if visible) or tubing necessitates infusion set replacement because blood is taking the place of insulin in the system and may contribute to clogging. If a patient bleeds profusely on cannula insertion, he or she should remove the cannula and re-attempt the set insertion with a new infusion set at a different site.</a:t>
            </a:r>
          </a:p>
        </p:txBody>
      </p:sp>
    </p:spTree>
    <p:extLst>
      <p:ext uri="{BB962C8B-B14F-4D97-AF65-F5344CB8AC3E}">
        <p14:creationId xmlns:p14="http://schemas.microsoft.com/office/powerpoint/2010/main" val="2500196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16569"/>
            <a:ext cx="10018713" cy="1371600"/>
          </a:xfrm>
        </p:spPr>
        <p:txBody>
          <a:bodyPr>
            <a:normAutofit/>
          </a:bodyPr>
          <a:lstStyle/>
          <a:p>
            <a:r>
              <a:rPr lang="en-US" sz="4800" b="1" dirty="0" smtClean="0"/>
              <a:t>Check Insertion Site</a:t>
            </a:r>
            <a:endParaRPr lang="en-US" sz="4800" b="1" dirty="0"/>
          </a:p>
        </p:txBody>
      </p:sp>
      <p:sp>
        <p:nvSpPr>
          <p:cNvPr id="3" name="Content Placeholder 2"/>
          <p:cNvSpPr>
            <a:spLocks noGrp="1"/>
          </p:cNvSpPr>
          <p:nvPr>
            <p:ph idx="1"/>
          </p:nvPr>
        </p:nvSpPr>
        <p:spPr>
          <a:xfrm>
            <a:off x="1484310" y="1816769"/>
            <a:ext cx="10133259" cy="4501970"/>
          </a:xfrm>
        </p:spPr>
        <p:txBody>
          <a:bodyPr>
            <a:normAutofit/>
          </a:bodyPr>
          <a:lstStyle/>
          <a:p>
            <a:r>
              <a:rPr lang="en-US" dirty="0"/>
              <a:t>Redness</a:t>
            </a:r>
          </a:p>
          <a:p>
            <a:r>
              <a:rPr lang="en-US" dirty="0"/>
              <a:t>Pain</a:t>
            </a:r>
          </a:p>
          <a:p>
            <a:r>
              <a:rPr lang="en-US" dirty="0"/>
              <a:t>Swelling</a:t>
            </a:r>
          </a:p>
          <a:p>
            <a:r>
              <a:rPr lang="en-US" dirty="0" smtClean="0"/>
              <a:t>Discomfort</a:t>
            </a:r>
            <a:endParaRPr lang="en-US" dirty="0"/>
          </a:p>
          <a:p>
            <a:r>
              <a:rPr lang="en-US" dirty="0"/>
              <a:t>Patients should be taught to watch for erythema, itching, edema, warmth, pus and blistering at the infusion </a:t>
            </a:r>
            <a:r>
              <a:rPr lang="en-US" dirty="0" smtClean="0"/>
              <a:t>site</a:t>
            </a:r>
            <a:endParaRPr lang="en-US" dirty="0"/>
          </a:p>
          <a:p>
            <a:r>
              <a:rPr lang="en-US" dirty="0"/>
              <a:t>Site change every 3 days</a:t>
            </a:r>
          </a:p>
          <a:p>
            <a:pPr lvl="1"/>
            <a:r>
              <a:rPr lang="en-US" dirty="0"/>
              <a:t>Risk for infection</a:t>
            </a:r>
          </a:p>
          <a:p>
            <a:pPr lvl="1"/>
            <a:r>
              <a:rPr lang="en-US" dirty="0"/>
              <a:t>Increase blood glucose</a:t>
            </a:r>
          </a:p>
        </p:txBody>
      </p:sp>
    </p:spTree>
    <p:extLst>
      <p:ext uri="{BB962C8B-B14F-4D97-AF65-F5344CB8AC3E}">
        <p14:creationId xmlns:p14="http://schemas.microsoft.com/office/powerpoint/2010/main" val="6089668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0633"/>
            <a:ext cx="10018713" cy="1347536"/>
          </a:xfrm>
        </p:spPr>
        <p:txBody>
          <a:bodyPr>
            <a:normAutofit/>
          </a:bodyPr>
          <a:lstStyle/>
          <a:p>
            <a:r>
              <a:rPr lang="en-US" sz="4800" b="1" dirty="0" smtClean="0"/>
              <a:t>Check for…</a:t>
            </a:r>
            <a:endParaRPr lang="en-US" sz="4800" b="1" dirty="0"/>
          </a:p>
        </p:txBody>
      </p:sp>
      <p:sp>
        <p:nvSpPr>
          <p:cNvPr id="3" name="Content Placeholder 2"/>
          <p:cNvSpPr>
            <a:spLocks noGrp="1"/>
          </p:cNvSpPr>
          <p:nvPr>
            <p:ph idx="1"/>
          </p:nvPr>
        </p:nvSpPr>
        <p:spPr>
          <a:xfrm>
            <a:off x="1484310" y="1299411"/>
            <a:ext cx="10018713" cy="3236495"/>
          </a:xfrm>
        </p:spPr>
        <p:txBody>
          <a:bodyPr>
            <a:normAutofit/>
          </a:bodyPr>
          <a:lstStyle/>
          <a:p>
            <a:r>
              <a:rPr lang="en-US" dirty="0"/>
              <a:t>Leaking</a:t>
            </a:r>
          </a:p>
          <a:p>
            <a:r>
              <a:rPr lang="en-US" dirty="0"/>
              <a:t>Feel</a:t>
            </a:r>
          </a:p>
          <a:p>
            <a:r>
              <a:rPr lang="en-US" dirty="0"/>
              <a:t>Look</a:t>
            </a:r>
          </a:p>
          <a:p>
            <a:r>
              <a:rPr lang="en-US" dirty="0"/>
              <a:t>Smell</a:t>
            </a:r>
          </a:p>
          <a:p>
            <a:endParaRPr lang="en-US" dirty="0"/>
          </a:p>
        </p:txBody>
      </p:sp>
    </p:spTree>
    <p:extLst>
      <p:ext uri="{BB962C8B-B14F-4D97-AF65-F5344CB8AC3E}">
        <p14:creationId xmlns:p14="http://schemas.microsoft.com/office/powerpoint/2010/main" val="24983291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484311" y="0"/>
            <a:ext cx="10018713" cy="1564105"/>
          </a:xfrm>
        </p:spPr>
        <p:txBody>
          <a:bodyPr>
            <a:normAutofit/>
          </a:bodyPr>
          <a:lstStyle/>
          <a:p>
            <a:pPr eaLnBrk="1" hangingPunct="1"/>
            <a:r>
              <a:rPr lang="en-US" sz="4800" b="1" dirty="0" smtClean="0"/>
              <a:t>Insulin Pump Problems</a:t>
            </a:r>
          </a:p>
        </p:txBody>
      </p:sp>
      <p:sp>
        <p:nvSpPr>
          <p:cNvPr id="3" name="Content Placeholder 2"/>
          <p:cNvSpPr>
            <a:spLocks noGrp="1"/>
          </p:cNvSpPr>
          <p:nvPr>
            <p:ph idx="1"/>
          </p:nvPr>
        </p:nvSpPr>
        <p:spPr>
          <a:xfrm>
            <a:off x="1484310" y="1167064"/>
            <a:ext cx="10018713" cy="3717758"/>
          </a:xfrm>
        </p:spPr>
        <p:txBody>
          <a:bodyPr rtlCol="0">
            <a:normAutofit/>
          </a:bodyPr>
          <a:lstStyle/>
          <a:p>
            <a:pPr eaLnBrk="1" fontAlgn="auto" hangingPunct="1">
              <a:spcAft>
                <a:spcPts val="0"/>
              </a:spcAft>
              <a:buFont typeface="Arial"/>
              <a:buChar char="•"/>
              <a:defRPr/>
            </a:pPr>
            <a:r>
              <a:rPr lang="en-US" dirty="0" smtClean="0"/>
              <a:t>Can involve any portion of the device</a:t>
            </a:r>
          </a:p>
          <a:p>
            <a:pPr lvl="1" eaLnBrk="1" fontAlgn="auto" hangingPunct="1">
              <a:spcAft>
                <a:spcPts val="0"/>
              </a:spcAft>
              <a:buFont typeface="Arial"/>
              <a:buChar char="–"/>
              <a:defRPr/>
            </a:pPr>
            <a:r>
              <a:rPr lang="en-US" dirty="0" smtClean="0"/>
              <a:t>Batteries can fail</a:t>
            </a:r>
          </a:p>
          <a:p>
            <a:pPr lvl="1" eaLnBrk="1" fontAlgn="auto" hangingPunct="1">
              <a:spcAft>
                <a:spcPts val="0"/>
              </a:spcAft>
              <a:buFont typeface="Arial"/>
              <a:buChar char="–"/>
              <a:defRPr/>
            </a:pPr>
            <a:r>
              <a:rPr lang="en-US" dirty="0" smtClean="0"/>
              <a:t>Tubing can easily kink or crack</a:t>
            </a:r>
          </a:p>
          <a:p>
            <a:pPr lvl="1" eaLnBrk="1" fontAlgn="auto" hangingPunct="1">
              <a:spcAft>
                <a:spcPts val="0"/>
              </a:spcAft>
              <a:buFont typeface="Arial"/>
              <a:buChar char="–"/>
              <a:defRPr/>
            </a:pPr>
            <a:r>
              <a:rPr lang="en-US" dirty="0" smtClean="0"/>
              <a:t>Reservoirs can leak or not be replenished on time</a:t>
            </a:r>
          </a:p>
          <a:p>
            <a:pPr lvl="1" eaLnBrk="1" fontAlgn="auto" hangingPunct="1">
              <a:spcAft>
                <a:spcPts val="0"/>
              </a:spcAft>
              <a:buFont typeface="Arial"/>
              <a:buChar char="–"/>
              <a:defRPr/>
            </a:pPr>
            <a:r>
              <a:rPr lang="en-US" dirty="0" err="1" smtClean="0"/>
              <a:t>SubQ</a:t>
            </a:r>
            <a:r>
              <a:rPr lang="en-US" dirty="0" smtClean="0"/>
              <a:t> needles can frequently slip out</a:t>
            </a:r>
          </a:p>
          <a:p>
            <a:pPr marL="457200" lvl="1" indent="0" eaLnBrk="1" fontAlgn="auto" hangingPunct="1">
              <a:spcAft>
                <a:spcPts val="0"/>
              </a:spcAft>
              <a:buFont typeface="Arial"/>
              <a:buNone/>
              <a:defRPr/>
            </a:pPr>
            <a:endParaRPr lang="en-US" dirty="0" smtClean="0"/>
          </a:p>
          <a:p>
            <a:pPr eaLnBrk="1" fontAlgn="auto" hangingPunct="1">
              <a:spcAft>
                <a:spcPts val="0"/>
              </a:spcAft>
              <a:buFont typeface="Arial"/>
              <a:buChar char="•"/>
              <a:defRPr/>
            </a:pPr>
            <a:r>
              <a:rPr lang="en-US" dirty="0" smtClean="0"/>
              <a:t>Be sure to check ALL sections of the insulin pump!!</a:t>
            </a:r>
            <a:endParaRPr lang="en-US" dirty="0"/>
          </a:p>
        </p:txBody>
      </p:sp>
    </p:spTree>
    <p:extLst>
      <p:ext uri="{BB962C8B-B14F-4D97-AF65-F5344CB8AC3E}">
        <p14:creationId xmlns:p14="http://schemas.microsoft.com/office/powerpoint/2010/main" val="37656090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0633"/>
            <a:ext cx="10018713" cy="1467852"/>
          </a:xfrm>
        </p:spPr>
        <p:txBody>
          <a:bodyPr rtlCol="0">
            <a:normAutofit/>
          </a:bodyPr>
          <a:lstStyle/>
          <a:p>
            <a:pPr eaLnBrk="1" fontAlgn="auto" hangingPunct="1">
              <a:spcAft>
                <a:spcPts val="0"/>
              </a:spcAft>
              <a:defRPr/>
            </a:pPr>
            <a:r>
              <a:rPr lang="en-US" sz="4800" b="1" dirty="0" smtClean="0"/>
              <a:t>Complications from Insulin Pump Use</a:t>
            </a:r>
            <a:endParaRPr lang="en-US" sz="4800" b="1" dirty="0"/>
          </a:p>
        </p:txBody>
      </p:sp>
      <p:sp>
        <p:nvSpPr>
          <p:cNvPr id="9219" name="Content Placeholder 2"/>
          <p:cNvSpPr>
            <a:spLocks noGrp="1"/>
          </p:cNvSpPr>
          <p:nvPr>
            <p:ph idx="1"/>
          </p:nvPr>
        </p:nvSpPr>
        <p:spPr>
          <a:xfrm>
            <a:off x="1484310" y="1588169"/>
            <a:ext cx="10018713" cy="3152273"/>
          </a:xfrm>
        </p:spPr>
        <p:txBody>
          <a:bodyPr/>
          <a:lstStyle/>
          <a:p>
            <a:pPr eaLnBrk="1" hangingPunct="1"/>
            <a:r>
              <a:rPr lang="en-US" dirty="0" smtClean="0"/>
              <a:t>Local reaction to tape and adhesives</a:t>
            </a:r>
          </a:p>
          <a:p>
            <a:pPr eaLnBrk="1" hangingPunct="1"/>
            <a:r>
              <a:rPr lang="en-US" dirty="0" smtClean="0"/>
              <a:t>Local allergic reactions to insulin preparations</a:t>
            </a:r>
          </a:p>
          <a:p>
            <a:pPr eaLnBrk="1" hangingPunct="1"/>
            <a:r>
              <a:rPr lang="en-US" dirty="0" err="1" smtClean="0"/>
              <a:t>Lipodystrophy</a:t>
            </a:r>
            <a:r>
              <a:rPr lang="en-US" dirty="0" smtClean="0"/>
              <a:t> </a:t>
            </a:r>
            <a:r>
              <a:rPr lang="en-US" dirty="0" smtClean="0">
                <a:sym typeface="Wingdings" pitchFamily="2" charset="2"/>
              </a:rPr>
              <a:t> degeneration of adipose tissue</a:t>
            </a:r>
          </a:p>
          <a:p>
            <a:pPr eaLnBrk="1" hangingPunct="1"/>
            <a:r>
              <a:rPr lang="en-US" dirty="0" smtClean="0">
                <a:sym typeface="Wingdings" pitchFamily="2" charset="2"/>
              </a:rPr>
              <a:t>Cellulitis</a:t>
            </a:r>
            <a:endParaRPr lang="en-US" dirty="0" smtClean="0"/>
          </a:p>
        </p:txBody>
      </p:sp>
    </p:spTree>
    <p:extLst>
      <p:ext uri="{BB962C8B-B14F-4D97-AF65-F5344CB8AC3E}">
        <p14:creationId xmlns:p14="http://schemas.microsoft.com/office/powerpoint/2010/main" val="30545601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6727"/>
            <a:ext cx="10018713" cy="1215190"/>
          </a:xfrm>
        </p:spPr>
        <p:txBody>
          <a:bodyPr>
            <a:normAutofit/>
          </a:bodyPr>
          <a:lstStyle/>
          <a:p>
            <a:r>
              <a:rPr lang="en-US" sz="4800" b="1" dirty="0" smtClean="0"/>
              <a:t>Prevent Diabetic Ketoacidosis</a:t>
            </a:r>
            <a:endParaRPr lang="en-US" sz="4800" b="1" dirty="0"/>
          </a:p>
        </p:txBody>
      </p:sp>
      <p:sp>
        <p:nvSpPr>
          <p:cNvPr id="3" name="Content Placeholder 2"/>
          <p:cNvSpPr>
            <a:spLocks noGrp="1"/>
          </p:cNvSpPr>
          <p:nvPr>
            <p:ph idx="1"/>
          </p:nvPr>
        </p:nvSpPr>
        <p:spPr>
          <a:xfrm>
            <a:off x="1484310" y="1503947"/>
            <a:ext cx="10018713" cy="4287253"/>
          </a:xfrm>
        </p:spPr>
        <p:txBody>
          <a:bodyPr>
            <a:normAutofit/>
          </a:bodyPr>
          <a:lstStyle/>
          <a:p>
            <a:r>
              <a:rPr lang="en-US" dirty="0"/>
              <a:t>Within a couple of hours</a:t>
            </a:r>
          </a:p>
          <a:p>
            <a:pPr lvl="1"/>
            <a:r>
              <a:rPr lang="en-US" dirty="0"/>
              <a:t>Insulin spoilage</a:t>
            </a:r>
          </a:p>
          <a:p>
            <a:pPr lvl="1"/>
            <a:r>
              <a:rPr lang="en-US" dirty="0"/>
              <a:t>Device failure</a:t>
            </a:r>
          </a:p>
          <a:p>
            <a:pPr lvl="1"/>
            <a:r>
              <a:rPr lang="en-US" dirty="0"/>
              <a:t>Unplanned </a:t>
            </a:r>
            <a:r>
              <a:rPr lang="en-US" dirty="0" smtClean="0"/>
              <a:t>disconnection</a:t>
            </a:r>
            <a:endParaRPr lang="en-US" dirty="0"/>
          </a:p>
          <a:p>
            <a:endParaRPr lang="en-US" dirty="0"/>
          </a:p>
        </p:txBody>
      </p:sp>
    </p:spTree>
    <p:extLst>
      <p:ext uri="{BB962C8B-B14F-4D97-AF65-F5344CB8AC3E}">
        <p14:creationId xmlns:p14="http://schemas.microsoft.com/office/powerpoint/2010/main" val="11735237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299" y="211016"/>
            <a:ext cx="8593931" cy="644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5218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Continuous </a:t>
            </a:r>
            <a:r>
              <a:rPr lang="en-US" sz="4800" b="1" dirty="0"/>
              <a:t>Glucose Monitor </a:t>
            </a:r>
            <a:r>
              <a:rPr lang="en-US" sz="4800" b="1" dirty="0" smtClean="0"/>
              <a:t>Sensors </a:t>
            </a:r>
            <a:br>
              <a:rPr lang="en-US" sz="4800" b="1" dirty="0" smtClean="0"/>
            </a:br>
            <a:r>
              <a:rPr lang="en-US" sz="4800" b="1" dirty="0" smtClean="0"/>
              <a:t>(CGMS)</a:t>
            </a:r>
            <a:endParaRPr lang="en-US" sz="4800" b="1" dirty="0"/>
          </a:p>
        </p:txBody>
      </p:sp>
      <p:pic>
        <p:nvPicPr>
          <p:cNvPr id="4" name="Content Placeholder 3" descr="Screen Shot 2014-12-08 at 9.13.11 PM.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7786" y="2725551"/>
            <a:ext cx="6510305" cy="279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86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950495"/>
          </a:xfrm>
        </p:spPr>
        <p:txBody>
          <a:bodyPr>
            <a:normAutofit/>
          </a:bodyPr>
          <a:lstStyle/>
          <a:p>
            <a:r>
              <a:rPr lang="en-US" sz="4800" b="1" dirty="0" smtClean="0"/>
              <a:t>Obesity</a:t>
            </a:r>
            <a:endParaRPr lang="en-US" sz="4800" b="1" dirty="0"/>
          </a:p>
        </p:txBody>
      </p:sp>
      <p:sp>
        <p:nvSpPr>
          <p:cNvPr id="3" name="Content Placeholder 2"/>
          <p:cNvSpPr>
            <a:spLocks noGrp="1"/>
          </p:cNvSpPr>
          <p:nvPr>
            <p:ph idx="1"/>
          </p:nvPr>
        </p:nvSpPr>
        <p:spPr>
          <a:xfrm>
            <a:off x="1484310" y="1670665"/>
            <a:ext cx="10018713" cy="5187335"/>
          </a:xfrm>
        </p:spPr>
        <p:txBody>
          <a:bodyPr>
            <a:normAutofit/>
          </a:bodyPr>
          <a:lstStyle/>
          <a:p>
            <a:endParaRPr lang="en-US" sz="2000" dirty="0" smtClean="0"/>
          </a:p>
          <a:p>
            <a:r>
              <a:rPr lang="en-US" sz="3600" dirty="0" smtClean="0"/>
              <a:t>From 2011 – 2014 for children and adolescents:</a:t>
            </a:r>
            <a:endParaRPr lang="en-US" sz="3600" dirty="0"/>
          </a:p>
          <a:p>
            <a:pPr lvl="1"/>
            <a:r>
              <a:rPr lang="en-US" sz="2800" dirty="0" smtClean="0"/>
              <a:t>Prevalence of obesity was 8.9% among 2 to 5 year olds</a:t>
            </a:r>
          </a:p>
          <a:p>
            <a:pPr lvl="1"/>
            <a:r>
              <a:rPr lang="en-US" sz="2800" dirty="0" smtClean="0"/>
              <a:t>Prevalence of obesity was 17.5% among 6 to 11 year olds</a:t>
            </a:r>
          </a:p>
          <a:p>
            <a:pPr lvl="1"/>
            <a:r>
              <a:rPr lang="en-US" sz="2800" dirty="0" smtClean="0"/>
              <a:t>Prevalence of obesity was 20.5% among 12 to 19 year olds</a:t>
            </a:r>
          </a:p>
          <a:p>
            <a:pPr marL="0" indent="0">
              <a:buNone/>
            </a:pPr>
            <a:endParaRPr lang="en-US" sz="4000" dirty="0"/>
          </a:p>
        </p:txBody>
      </p:sp>
      <p:pic>
        <p:nvPicPr>
          <p:cNvPr id="2051" name="Picture 3" descr="C:\Users\Greg\AppData\Local\Microsoft\Windows\Temporary Internet Files\Content.IE5\NNZ7BROO\obes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1430" y="290803"/>
            <a:ext cx="3364523" cy="2519813"/>
          </a:xfrm>
          <a:prstGeom prst="rect">
            <a:avLst/>
          </a:prstGeom>
          <a:noFill/>
          <a:effectLst>
            <a:reflection stA="32000" dist="317500" dir="5400000" sy="-100000" algn="bl" rotWithShape="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lvl="0"/>
            <a:r>
              <a:rPr lang="en-US" sz="1200" dirty="0">
                <a:solidFill>
                  <a:prstClr val="black"/>
                </a:solidFill>
              </a:rPr>
              <a:t>Ogden, C. L., Carroll, M. D., </a:t>
            </a:r>
            <a:r>
              <a:rPr lang="en-US" sz="1200" dirty="0" err="1">
                <a:solidFill>
                  <a:prstClr val="black"/>
                </a:solidFill>
              </a:rPr>
              <a:t>Fryar</a:t>
            </a:r>
            <a:r>
              <a:rPr lang="en-US" sz="1200" dirty="0">
                <a:solidFill>
                  <a:prstClr val="black"/>
                </a:solidFill>
              </a:rPr>
              <a:t>, C. D., &amp; </a:t>
            </a:r>
            <a:r>
              <a:rPr lang="en-US" sz="1200" dirty="0" err="1">
                <a:solidFill>
                  <a:prstClr val="black"/>
                </a:solidFill>
              </a:rPr>
              <a:t>Flegal</a:t>
            </a:r>
            <a:r>
              <a:rPr lang="en-US" sz="1200" dirty="0">
                <a:solidFill>
                  <a:prstClr val="black"/>
                </a:solidFill>
              </a:rPr>
              <a:t>, K. M. (2015). Prevalence of obesity among adults and youth:  </a:t>
            </a:r>
          </a:p>
          <a:p>
            <a:pPr lvl="0"/>
            <a:r>
              <a:rPr lang="en-US" sz="1200" dirty="0">
                <a:solidFill>
                  <a:prstClr val="black"/>
                </a:solidFill>
              </a:rPr>
              <a:t>	United States, 2011-2014. </a:t>
            </a:r>
            <a:r>
              <a:rPr lang="en-US" sz="1200" i="1" dirty="0">
                <a:solidFill>
                  <a:prstClr val="black"/>
                </a:solidFill>
              </a:rPr>
              <a:t>National Center for Health Statistics  Data Brief, 219</a:t>
            </a:r>
            <a:r>
              <a:rPr lang="en-US" sz="1200" dirty="0">
                <a:solidFill>
                  <a:prstClr val="black"/>
                </a:solidFill>
              </a:rPr>
              <a:t>, 1-7.</a:t>
            </a:r>
          </a:p>
          <a:p>
            <a:endParaRPr lang="en-US" dirty="0"/>
          </a:p>
        </p:txBody>
      </p:sp>
    </p:spTree>
    <p:extLst>
      <p:ext uri="{BB962C8B-B14F-4D97-AF65-F5344CB8AC3E}">
        <p14:creationId xmlns:p14="http://schemas.microsoft.com/office/powerpoint/2010/main" val="26074400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Screen Shot 2014-12-08 at 9.15.42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0" y="484189"/>
            <a:ext cx="113284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19302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484311" y="180475"/>
            <a:ext cx="10018713" cy="1130968"/>
          </a:xfrm>
        </p:spPr>
        <p:txBody>
          <a:bodyPr>
            <a:normAutofit/>
          </a:bodyPr>
          <a:lstStyle/>
          <a:p>
            <a:pPr eaLnBrk="1" hangingPunct="1"/>
            <a:r>
              <a:rPr lang="en-US" sz="4800" b="1" dirty="0" smtClean="0"/>
              <a:t>CGMS</a:t>
            </a:r>
          </a:p>
        </p:txBody>
      </p:sp>
      <p:sp>
        <p:nvSpPr>
          <p:cNvPr id="15363" name="Content Placeholder 2"/>
          <p:cNvSpPr>
            <a:spLocks noGrp="1"/>
          </p:cNvSpPr>
          <p:nvPr>
            <p:ph sz="half" idx="2"/>
          </p:nvPr>
        </p:nvSpPr>
        <p:spPr>
          <a:xfrm>
            <a:off x="1484311" y="1672389"/>
            <a:ext cx="4895056" cy="4812631"/>
          </a:xfrm>
        </p:spPr>
        <p:txBody>
          <a:bodyPr>
            <a:normAutofit/>
          </a:bodyPr>
          <a:lstStyle/>
          <a:p>
            <a:r>
              <a:rPr lang="en-US" sz="2400" dirty="0"/>
              <a:t>Tracking and trending information/pattern management</a:t>
            </a:r>
          </a:p>
          <a:p>
            <a:r>
              <a:rPr lang="en-US" sz="2400" dirty="0"/>
              <a:t>Immediate feedback on how changes in diet, exercise , and insulin affect glucose levels</a:t>
            </a:r>
          </a:p>
          <a:p>
            <a:r>
              <a:rPr lang="en-US" sz="2400" dirty="0"/>
              <a:t>Reduction in hypo- and hyper-</a:t>
            </a:r>
            <a:r>
              <a:rPr lang="en-US" sz="2400" dirty="0" err="1"/>
              <a:t>glycemia</a:t>
            </a:r>
            <a:endParaRPr lang="en-US" sz="2400" dirty="0"/>
          </a:p>
          <a:p>
            <a:r>
              <a:rPr lang="en-US" sz="2400" dirty="0"/>
              <a:t>Helps patient assess magnitude of glucose excursions</a:t>
            </a:r>
          </a:p>
          <a:p>
            <a:pPr marL="0" indent="0" eaLnBrk="1" hangingPunct="1">
              <a:buNone/>
            </a:pPr>
            <a:endParaRPr lang="en-US" dirty="0" smtClean="0"/>
          </a:p>
        </p:txBody>
      </p:sp>
      <p:sp>
        <p:nvSpPr>
          <p:cNvPr id="6" name="Content Placeholder 5"/>
          <p:cNvSpPr>
            <a:spLocks noGrp="1"/>
          </p:cNvSpPr>
          <p:nvPr>
            <p:ph sz="quarter" idx="4"/>
          </p:nvPr>
        </p:nvSpPr>
        <p:spPr>
          <a:xfrm>
            <a:off x="6607967" y="1648326"/>
            <a:ext cx="4895056" cy="4142873"/>
          </a:xfrm>
        </p:spPr>
        <p:txBody>
          <a:bodyPr>
            <a:normAutofit/>
          </a:bodyPr>
          <a:lstStyle/>
          <a:p>
            <a:pPr>
              <a:spcAft>
                <a:spcPts val="0"/>
              </a:spcAft>
              <a:defRPr/>
            </a:pPr>
            <a:r>
              <a:rPr lang="en-US" sz="2400" dirty="0" smtClean="0"/>
              <a:t>Education Emphasis: Proficiency</a:t>
            </a:r>
          </a:p>
          <a:p>
            <a:pPr lvl="1">
              <a:spcAft>
                <a:spcPts val="0"/>
              </a:spcAft>
              <a:defRPr/>
            </a:pPr>
            <a:r>
              <a:rPr lang="en-US" sz="2200" dirty="0" smtClean="0"/>
              <a:t>The </a:t>
            </a:r>
            <a:r>
              <a:rPr lang="en-US" sz="2200" dirty="0"/>
              <a:t>system must </a:t>
            </a:r>
            <a:r>
              <a:rPr lang="en-US" sz="2200" dirty="0" smtClean="0"/>
              <a:t>be calibrated </a:t>
            </a:r>
            <a:r>
              <a:rPr lang="en-US" sz="2200" dirty="0"/>
              <a:t>in stable conditions</a:t>
            </a:r>
          </a:p>
          <a:p>
            <a:pPr lvl="1">
              <a:spcAft>
                <a:spcPts val="0"/>
              </a:spcAft>
              <a:defRPr/>
            </a:pPr>
            <a:r>
              <a:rPr lang="en-US" sz="2200" dirty="0"/>
              <a:t>There is a physiologic latency between interstitial and capillary glucose</a:t>
            </a:r>
          </a:p>
          <a:p>
            <a:pPr lvl="1">
              <a:spcAft>
                <a:spcPts val="0"/>
              </a:spcAft>
              <a:defRPr/>
            </a:pPr>
            <a:r>
              <a:rPr lang="en-US" sz="2200" dirty="0"/>
              <a:t>Risk of stacking and hypoglycemia</a:t>
            </a:r>
          </a:p>
          <a:p>
            <a:pPr lvl="1">
              <a:spcAft>
                <a:spcPts val="0"/>
              </a:spcAft>
              <a:defRPr/>
            </a:pPr>
            <a:r>
              <a:rPr lang="en-US" sz="2200" dirty="0"/>
              <a:t>Capillary glucose must be used for therapeutic decisions</a:t>
            </a:r>
          </a:p>
          <a:p>
            <a:pPr lvl="1">
              <a:spcAft>
                <a:spcPts val="0"/>
              </a:spcAft>
              <a:defRPr/>
            </a:pPr>
            <a:r>
              <a:rPr lang="en-US" sz="2200" dirty="0"/>
              <a:t>Alarm burnout</a:t>
            </a:r>
          </a:p>
          <a:p>
            <a:endParaRPr lang="en-US" dirty="0"/>
          </a:p>
        </p:txBody>
      </p:sp>
    </p:spTree>
    <p:extLst>
      <p:ext uri="{BB962C8B-B14F-4D97-AF65-F5344CB8AC3E}">
        <p14:creationId xmlns:p14="http://schemas.microsoft.com/office/powerpoint/2010/main" val="18226146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creen Shot 2014-12-08 at 9.30.5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667" y="406400"/>
            <a:ext cx="11051117"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40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creen Shot 2014-12-08 at 9.31.04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167" y="314325"/>
            <a:ext cx="11451167" cy="599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695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40633"/>
            <a:ext cx="10018713" cy="1143000"/>
          </a:xfrm>
        </p:spPr>
        <p:txBody>
          <a:bodyPr>
            <a:normAutofit/>
          </a:bodyPr>
          <a:lstStyle/>
          <a:p>
            <a:r>
              <a:rPr lang="en-US" sz="4800" b="1" dirty="0" smtClean="0"/>
              <a:t>Survival Skills</a:t>
            </a:r>
            <a:endParaRPr lang="en-US" sz="4800" b="1" dirty="0"/>
          </a:p>
        </p:txBody>
      </p:sp>
      <p:sp>
        <p:nvSpPr>
          <p:cNvPr id="3" name="Content Placeholder 2"/>
          <p:cNvSpPr>
            <a:spLocks noGrp="1"/>
          </p:cNvSpPr>
          <p:nvPr>
            <p:ph idx="1"/>
          </p:nvPr>
        </p:nvSpPr>
        <p:spPr>
          <a:xfrm>
            <a:off x="1484310" y="1503947"/>
            <a:ext cx="10018713" cy="3068053"/>
          </a:xfrm>
        </p:spPr>
        <p:txBody>
          <a:bodyPr>
            <a:normAutofit/>
          </a:bodyPr>
          <a:lstStyle/>
          <a:p>
            <a:r>
              <a:rPr lang="en-US" sz="2800" dirty="0" smtClean="0"/>
              <a:t>Testing blood glucose and urine for ketones</a:t>
            </a:r>
          </a:p>
          <a:p>
            <a:r>
              <a:rPr lang="en-US" sz="2800" dirty="0" smtClean="0"/>
              <a:t>Measuring and administering insulin</a:t>
            </a:r>
          </a:p>
          <a:p>
            <a:r>
              <a:rPr lang="en-US" sz="2800" dirty="0" smtClean="0"/>
              <a:t>Insulin actions</a:t>
            </a:r>
          </a:p>
          <a:p>
            <a:r>
              <a:rPr lang="en-US" sz="2800" dirty="0" smtClean="0"/>
              <a:t>Meal planning</a:t>
            </a:r>
          </a:p>
          <a:p>
            <a:r>
              <a:rPr lang="en-US" sz="2800" dirty="0" smtClean="0"/>
              <a:t>Prevention, recognition, and treatment of hypoglycemia</a:t>
            </a:r>
          </a:p>
        </p:txBody>
      </p:sp>
    </p:spTree>
    <p:extLst>
      <p:ext uri="{BB962C8B-B14F-4D97-AF65-F5344CB8AC3E}">
        <p14:creationId xmlns:p14="http://schemas.microsoft.com/office/powerpoint/2010/main" val="42626062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2664"/>
            <a:ext cx="10018713" cy="1203157"/>
          </a:xfrm>
        </p:spPr>
        <p:txBody>
          <a:bodyPr>
            <a:normAutofit/>
          </a:bodyPr>
          <a:lstStyle/>
          <a:p>
            <a:r>
              <a:rPr lang="en-US" sz="4800" b="1" dirty="0" smtClean="0"/>
              <a:t>Emotions</a:t>
            </a:r>
            <a:endParaRPr lang="en-US" sz="4800" b="1" dirty="0"/>
          </a:p>
        </p:txBody>
      </p:sp>
      <p:sp>
        <p:nvSpPr>
          <p:cNvPr id="3" name="Content Placeholder 2"/>
          <p:cNvSpPr>
            <a:spLocks noGrp="1"/>
          </p:cNvSpPr>
          <p:nvPr>
            <p:ph idx="1"/>
          </p:nvPr>
        </p:nvSpPr>
        <p:spPr>
          <a:xfrm>
            <a:off x="1484310" y="1467853"/>
            <a:ext cx="10018713" cy="3332747"/>
          </a:xfrm>
        </p:spPr>
        <p:txBody>
          <a:bodyPr>
            <a:normAutofit/>
          </a:bodyPr>
          <a:lstStyle/>
          <a:p>
            <a:r>
              <a:rPr lang="en-US" sz="2800" dirty="0" smtClean="0"/>
              <a:t>Individuals will often grieve the loss of their health</a:t>
            </a:r>
          </a:p>
          <a:p>
            <a:r>
              <a:rPr lang="en-US" sz="2800" dirty="0" smtClean="0"/>
              <a:t>Parents will grieve the loss of their healthy child</a:t>
            </a:r>
          </a:p>
          <a:p>
            <a:r>
              <a:rPr lang="en-US" sz="2800" dirty="0" smtClean="0"/>
              <a:t>In type 1 diabetes, parents must be reassured there was nothing they could have done to prevent the disease</a:t>
            </a:r>
          </a:p>
          <a:p>
            <a:r>
              <a:rPr lang="en-US" sz="2800" dirty="0" smtClean="0"/>
              <a:t>Parents and family need to understand the difference in pathophysiology and treatment of type 1 and type 2 diabetes </a:t>
            </a:r>
          </a:p>
        </p:txBody>
      </p:sp>
    </p:spTree>
    <p:extLst>
      <p:ext uri="{BB962C8B-B14F-4D97-AF65-F5344CB8AC3E}">
        <p14:creationId xmlns:p14="http://schemas.microsoft.com/office/powerpoint/2010/main" val="6709586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04538"/>
            <a:ext cx="10018713" cy="1299409"/>
          </a:xfrm>
        </p:spPr>
        <p:txBody>
          <a:bodyPr>
            <a:normAutofit/>
          </a:bodyPr>
          <a:lstStyle/>
          <a:p>
            <a:r>
              <a:rPr lang="en-US" sz="4800" b="1" dirty="0" smtClean="0"/>
              <a:t>Diabetes and school</a:t>
            </a:r>
            <a:endParaRPr lang="en-US" sz="4800" b="1" dirty="0"/>
          </a:p>
        </p:txBody>
      </p:sp>
      <p:sp>
        <p:nvSpPr>
          <p:cNvPr id="3" name="Content Placeholder 2"/>
          <p:cNvSpPr>
            <a:spLocks noGrp="1"/>
          </p:cNvSpPr>
          <p:nvPr>
            <p:ph idx="1"/>
          </p:nvPr>
        </p:nvSpPr>
        <p:spPr>
          <a:xfrm>
            <a:off x="1484310" y="1696453"/>
            <a:ext cx="10018713" cy="4752473"/>
          </a:xfrm>
        </p:spPr>
        <p:txBody>
          <a:bodyPr>
            <a:normAutofit fontScale="92500" lnSpcReduction="20000"/>
          </a:bodyPr>
          <a:lstStyle/>
          <a:p>
            <a:r>
              <a:rPr lang="en-US" sz="2800" dirty="0"/>
              <a:t>ADA recommends the following related to school staff training</a:t>
            </a:r>
            <a:r>
              <a:rPr lang="en-US" sz="2800" dirty="0" smtClean="0"/>
              <a:t>:</a:t>
            </a:r>
            <a:endParaRPr lang="en-US" sz="2800" dirty="0"/>
          </a:p>
          <a:p>
            <a:pPr lvl="1"/>
            <a:r>
              <a:rPr lang="en-US" sz="2400" dirty="0"/>
              <a:t>All school staff members who have responsibility for a student with diabetes should receive training that provides a basic understanding of the disease and know who to contact in an </a:t>
            </a:r>
            <a:r>
              <a:rPr lang="en-US" sz="2400" dirty="0" smtClean="0"/>
              <a:t>emergency</a:t>
            </a:r>
            <a:endParaRPr lang="en-US" sz="2400" dirty="0"/>
          </a:p>
          <a:p>
            <a:pPr lvl="1"/>
            <a:r>
              <a:rPr lang="en-US" sz="2400" dirty="0"/>
              <a:t>A small group of school staff members should receive training from a school nurse or another qualified health care professional such as a physician or a nurse with expertise in diabetes, and also in student-specific routine and emergency </a:t>
            </a:r>
            <a:r>
              <a:rPr lang="en-US" sz="2400" dirty="0" smtClean="0"/>
              <a:t>care</a:t>
            </a:r>
            <a:endParaRPr lang="en-US" sz="2400" dirty="0"/>
          </a:p>
          <a:p>
            <a:pPr lvl="1"/>
            <a:r>
              <a:rPr lang="en-US" sz="2400" dirty="0"/>
              <a:t>The school nurse or another qualified health professional should be involved with training of appropriate staff and providing ongoing professional supervision and consultation regarding routine and emergency care of students with </a:t>
            </a:r>
            <a:r>
              <a:rPr lang="en-US" sz="2400" dirty="0" smtClean="0"/>
              <a:t>diabetes</a:t>
            </a:r>
          </a:p>
          <a:p>
            <a:pPr marL="0" indent="0">
              <a:buNone/>
            </a:pPr>
            <a:endParaRPr lang="en-US" sz="1800" dirty="0" smtClean="0">
              <a:hlinkClick r:id="rId2"/>
            </a:endParaRPr>
          </a:p>
          <a:p>
            <a:pPr marL="0" indent="0">
              <a:buNone/>
            </a:pPr>
            <a:r>
              <a:rPr lang="en-US" sz="1800" dirty="0" smtClean="0">
                <a:hlinkClick r:id="rId2"/>
              </a:rPr>
              <a:t>http</a:t>
            </a:r>
            <a:r>
              <a:rPr lang="en-US" sz="1800" dirty="0">
                <a:hlinkClick r:id="rId2"/>
              </a:rPr>
              <a:t>://www.diabetes.org/living-with-diabetes/parents-and-kids/diabetes-care-at-school/school-staff-trainings/?loc=diabetesorg</a:t>
            </a:r>
            <a:endParaRPr lang="en-US" sz="1800" dirty="0"/>
          </a:p>
          <a:p>
            <a:endParaRPr lang="en-US" dirty="0"/>
          </a:p>
        </p:txBody>
      </p:sp>
    </p:spTree>
    <p:extLst>
      <p:ext uri="{BB962C8B-B14F-4D97-AF65-F5344CB8AC3E}">
        <p14:creationId xmlns:p14="http://schemas.microsoft.com/office/powerpoint/2010/main" val="36287731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28600"/>
            <a:ext cx="10018713" cy="1227221"/>
          </a:xfrm>
        </p:spPr>
        <p:txBody>
          <a:bodyPr>
            <a:normAutofit/>
          </a:bodyPr>
          <a:lstStyle/>
          <a:p>
            <a:r>
              <a:rPr lang="en-US" sz="4800" b="1" dirty="0" smtClean="0"/>
              <a:t>Diabetes Medical Management Plan</a:t>
            </a:r>
            <a:endParaRPr lang="en-US" sz="4800" b="1" dirty="0"/>
          </a:p>
        </p:txBody>
      </p:sp>
      <p:sp>
        <p:nvSpPr>
          <p:cNvPr id="3" name="Content Placeholder 2"/>
          <p:cNvSpPr>
            <a:spLocks noGrp="1"/>
          </p:cNvSpPr>
          <p:nvPr>
            <p:ph idx="1"/>
          </p:nvPr>
        </p:nvSpPr>
        <p:spPr>
          <a:xfrm>
            <a:off x="1484310" y="709863"/>
            <a:ext cx="10018713" cy="6039853"/>
          </a:xfrm>
        </p:spPr>
        <p:txBody>
          <a:bodyPr>
            <a:normAutofit lnSpcReduction="10000"/>
          </a:bodyPr>
          <a:lstStyle/>
          <a:p>
            <a:endParaRPr lang="en-US" dirty="0" smtClean="0"/>
          </a:p>
          <a:p>
            <a:r>
              <a:rPr lang="en-US" dirty="0" smtClean="0"/>
              <a:t>DMMP</a:t>
            </a:r>
          </a:p>
          <a:p>
            <a:pPr lvl="2"/>
            <a:r>
              <a:rPr lang="en-US" dirty="0" smtClean="0"/>
              <a:t>D</a:t>
            </a:r>
            <a:r>
              <a:rPr lang="en-US" dirty="0" smtClean="0">
                <a:effectLst/>
              </a:rPr>
              <a:t>eveloped </a:t>
            </a:r>
            <a:r>
              <a:rPr lang="en-US" dirty="0">
                <a:effectLst/>
              </a:rPr>
              <a:t>and signed by the student's personal health care team and parent/guardian with the specific needs of an individual student in </a:t>
            </a:r>
            <a:r>
              <a:rPr lang="en-US" dirty="0" smtClean="0">
                <a:effectLst/>
              </a:rPr>
              <a:t>mind</a:t>
            </a:r>
          </a:p>
          <a:p>
            <a:pPr lvl="3"/>
            <a:r>
              <a:rPr lang="en-US" dirty="0" smtClean="0"/>
              <a:t>Checking blood glucose</a:t>
            </a:r>
          </a:p>
          <a:p>
            <a:pPr lvl="3"/>
            <a:r>
              <a:rPr lang="en-US" dirty="0" smtClean="0">
                <a:effectLst/>
              </a:rPr>
              <a:t>Continuous Blood Glucose Monitoring </a:t>
            </a:r>
          </a:p>
          <a:p>
            <a:pPr lvl="3"/>
            <a:r>
              <a:rPr lang="en-US" dirty="0" smtClean="0"/>
              <a:t>Hypoglycemia Treatment</a:t>
            </a:r>
          </a:p>
          <a:p>
            <a:pPr lvl="3"/>
            <a:r>
              <a:rPr lang="en-US" dirty="0" smtClean="0">
                <a:effectLst/>
              </a:rPr>
              <a:t>Hyperglycemia Treatment</a:t>
            </a:r>
          </a:p>
          <a:p>
            <a:pPr lvl="3"/>
            <a:r>
              <a:rPr lang="en-US" dirty="0" smtClean="0"/>
              <a:t>Insulin Therapy</a:t>
            </a:r>
          </a:p>
          <a:p>
            <a:pPr lvl="3"/>
            <a:r>
              <a:rPr lang="en-US" dirty="0" smtClean="0">
                <a:effectLst/>
              </a:rPr>
              <a:t>Insulin Pump Therapy</a:t>
            </a:r>
          </a:p>
          <a:p>
            <a:pPr lvl="3"/>
            <a:r>
              <a:rPr lang="en-US" dirty="0" smtClean="0"/>
              <a:t>Meal Plan</a:t>
            </a:r>
          </a:p>
          <a:p>
            <a:pPr lvl="3"/>
            <a:r>
              <a:rPr lang="en-US" dirty="0" smtClean="0">
                <a:effectLst/>
              </a:rPr>
              <a:t>Physical Activity &amp; Sports</a:t>
            </a:r>
          </a:p>
          <a:p>
            <a:pPr lvl="1"/>
            <a:endParaRPr lang="en-US" dirty="0" smtClean="0"/>
          </a:p>
          <a:p>
            <a:pPr lvl="1"/>
            <a:r>
              <a:rPr lang="en-US" dirty="0" smtClean="0"/>
              <a:t>Examples at:</a:t>
            </a:r>
          </a:p>
          <a:p>
            <a:pPr lvl="2"/>
            <a:r>
              <a:rPr lang="en-US" dirty="0" smtClean="0">
                <a:hlinkClick r:id="rId2"/>
              </a:rPr>
              <a:t>http</a:t>
            </a:r>
            <a:r>
              <a:rPr lang="en-US" dirty="0">
                <a:hlinkClick r:id="rId2"/>
              </a:rPr>
              <a:t>://</a:t>
            </a:r>
            <a:r>
              <a:rPr lang="en-US" dirty="0" smtClean="0">
                <a:hlinkClick r:id="rId2"/>
              </a:rPr>
              <a:t>www.diabetes.org/living-with-diabetes/parents-and-kids/diabetes-care-at-school/written-care-plans/diabetes-medical-management.html</a:t>
            </a:r>
            <a:endParaRPr lang="en-US" dirty="0"/>
          </a:p>
        </p:txBody>
      </p:sp>
    </p:spTree>
    <p:extLst>
      <p:ext uri="{BB962C8B-B14F-4D97-AF65-F5344CB8AC3E}">
        <p14:creationId xmlns:p14="http://schemas.microsoft.com/office/powerpoint/2010/main" val="33254251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4310" y="2225841"/>
            <a:ext cx="10018713" cy="3970421"/>
          </a:xfrm>
        </p:spPr>
        <p:txBody>
          <a:bodyPr>
            <a:normAutofit fontScale="92500" lnSpcReduction="20000"/>
          </a:bodyPr>
          <a:lstStyle/>
          <a:p>
            <a:pPr lvl="0">
              <a:buClr>
                <a:srgbClr val="2DA2BF"/>
              </a:buClr>
            </a:pPr>
            <a:endParaRPr lang="en-US" sz="2800" dirty="0" smtClean="0">
              <a:solidFill>
                <a:prstClr val="black"/>
              </a:solidFill>
              <a:latin typeface="Arial"/>
              <a:cs typeface="Arial"/>
            </a:endParaRPr>
          </a:p>
          <a:p>
            <a:pPr lvl="0">
              <a:buClr>
                <a:srgbClr val="2DA2BF"/>
              </a:buClr>
            </a:pPr>
            <a:r>
              <a:rPr lang="en-US" sz="2800" dirty="0" smtClean="0">
                <a:solidFill>
                  <a:prstClr val="black"/>
                </a:solidFill>
                <a:latin typeface="Arial"/>
                <a:cs typeface="Arial"/>
              </a:rPr>
              <a:t>Exercise:</a:t>
            </a:r>
          </a:p>
          <a:p>
            <a:pPr lvl="1">
              <a:buClr>
                <a:srgbClr val="2DA2BF"/>
              </a:buClr>
            </a:pPr>
            <a:r>
              <a:rPr lang="en-US" sz="2400" dirty="0" smtClean="0">
                <a:solidFill>
                  <a:prstClr val="black"/>
                </a:solidFill>
                <a:latin typeface="Arial"/>
                <a:cs typeface="Arial"/>
              </a:rPr>
              <a:t>Moderate</a:t>
            </a:r>
            <a:r>
              <a:rPr lang="en-US" sz="2400" dirty="0">
                <a:solidFill>
                  <a:prstClr val="black"/>
                </a:solidFill>
                <a:latin typeface="Arial"/>
                <a:cs typeface="Arial"/>
              </a:rPr>
              <a:t>-intensity physical activity 30-45 minutes, 5 days/week</a:t>
            </a:r>
          </a:p>
          <a:p>
            <a:pPr lvl="0">
              <a:buClr>
                <a:srgbClr val="2DA2BF"/>
              </a:buClr>
            </a:pPr>
            <a:r>
              <a:rPr lang="en-US" sz="2800" dirty="0" smtClean="0">
                <a:solidFill>
                  <a:prstClr val="black"/>
                </a:solidFill>
                <a:latin typeface="Arial"/>
                <a:cs typeface="Arial"/>
              </a:rPr>
              <a:t>Diet:</a:t>
            </a:r>
          </a:p>
          <a:p>
            <a:pPr lvl="1">
              <a:buClr>
                <a:srgbClr val="2DA2BF"/>
              </a:buClr>
            </a:pPr>
            <a:r>
              <a:rPr lang="en-US" sz="2400" dirty="0">
                <a:solidFill>
                  <a:prstClr val="black"/>
                </a:solidFill>
                <a:latin typeface="Arial"/>
                <a:cs typeface="Arial"/>
              </a:rPr>
              <a:t>I</a:t>
            </a:r>
            <a:r>
              <a:rPr lang="en-US" sz="2400" dirty="0" smtClean="0">
                <a:solidFill>
                  <a:prstClr val="black"/>
                </a:solidFill>
                <a:latin typeface="Arial"/>
                <a:cs typeface="Arial"/>
              </a:rPr>
              <a:t>ncreased fiber, vegetables </a:t>
            </a:r>
            <a:endParaRPr lang="en-US" sz="2400" dirty="0">
              <a:solidFill>
                <a:prstClr val="black"/>
              </a:solidFill>
              <a:latin typeface="Arial"/>
              <a:cs typeface="Arial"/>
            </a:endParaRPr>
          </a:p>
          <a:p>
            <a:pPr lvl="1">
              <a:buClr>
                <a:srgbClr val="2DA2BF"/>
              </a:buClr>
            </a:pPr>
            <a:r>
              <a:rPr lang="en-US" sz="2400" dirty="0" smtClean="0">
                <a:solidFill>
                  <a:prstClr val="black"/>
                </a:solidFill>
                <a:latin typeface="Arial"/>
                <a:cs typeface="Arial"/>
              </a:rPr>
              <a:t>Reduce intake of saturated fat, trans fat, cholesterol </a:t>
            </a:r>
            <a:endParaRPr lang="en-US" sz="2400" dirty="0">
              <a:solidFill>
                <a:prstClr val="black"/>
              </a:solidFill>
              <a:latin typeface="Arial"/>
              <a:cs typeface="Arial"/>
            </a:endParaRPr>
          </a:p>
          <a:p>
            <a:pPr lvl="0">
              <a:buClr>
                <a:srgbClr val="2DA2BF"/>
              </a:buClr>
            </a:pPr>
            <a:r>
              <a:rPr lang="en-US" sz="2800" dirty="0" smtClean="0">
                <a:solidFill>
                  <a:prstClr val="black"/>
                </a:solidFill>
                <a:latin typeface="Arial"/>
                <a:cs typeface="Arial"/>
              </a:rPr>
              <a:t>Weight loss:</a:t>
            </a:r>
          </a:p>
          <a:p>
            <a:pPr lvl="1">
              <a:buClr>
                <a:srgbClr val="2DA2BF"/>
              </a:buClr>
            </a:pPr>
            <a:r>
              <a:rPr lang="en-US" sz="2400" dirty="0">
                <a:solidFill>
                  <a:prstClr val="black"/>
                </a:solidFill>
                <a:latin typeface="Arial"/>
                <a:cs typeface="Arial"/>
              </a:rPr>
              <a:t>7</a:t>
            </a:r>
            <a:r>
              <a:rPr lang="en-US" sz="2400" dirty="0" smtClean="0">
                <a:solidFill>
                  <a:prstClr val="black"/>
                </a:solidFill>
                <a:latin typeface="Arial"/>
                <a:cs typeface="Arial"/>
              </a:rPr>
              <a:t>-</a:t>
            </a:r>
            <a:r>
              <a:rPr lang="en-US" sz="2400" dirty="0">
                <a:solidFill>
                  <a:prstClr val="black"/>
                </a:solidFill>
                <a:latin typeface="Arial"/>
                <a:cs typeface="Arial"/>
              </a:rPr>
              <a:t>10% weight loss for obese </a:t>
            </a:r>
            <a:r>
              <a:rPr lang="en-US" sz="2400" dirty="0" smtClean="0">
                <a:solidFill>
                  <a:prstClr val="black"/>
                </a:solidFill>
                <a:latin typeface="Arial"/>
                <a:cs typeface="Arial"/>
              </a:rPr>
              <a:t>individuals</a:t>
            </a:r>
          </a:p>
          <a:p>
            <a:pPr lvl="1">
              <a:buClr>
                <a:srgbClr val="2DA2BF"/>
              </a:buClr>
            </a:pPr>
            <a:r>
              <a:rPr lang="en-US" sz="2400" dirty="0" smtClean="0">
                <a:solidFill>
                  <a:prstClr val="black"/>
                </a:solidFill>
                <a:latin typeface="Arial"/>
                <a:cs typeface="Arial"/>
              </a:rPr>
              <a:t>Goal of BMI &lt;25 kg/m2</a:t>
            </a:r>
          </a:p>
          <a:p>
            <a:pPr marL="0" lvl="0" indent="0">
              <a:buClr>
                <a:srgbClr val="2DA2BF"/>
              </a:buClr>
              <a:buNone/>
            </a:pPr>
            <a:endParaRPr lang="en-US" sz="2800" dirty="0">
              <a:solidFill>
                <a:prstClr val="black"/>
              </a:solidFill>
              <a:latin typeface="Arial"/>
              <a:cs typeface="Arial"/>
            </a:endParaRPr>
          </a:p>
          <a:p>
            <a:pPr marL="109728" indent="0">
              <a:buClr>
                <a:srgbClr val="2DA2BF"/>
              </a:buClr>
              <a:buNone/>
            </a:pPr>
            <a:endParaRPr lang="en-US" sz="2800" dirty="0">
              <a:solidFill>
                <a:prstClr val="black"/>
              </a:solidFill>
              <a:latin typeface="Times New Roman" pitchFamily="18" charset="0"/>
              <a:cs typeface="Times New Roman" pitchFamily="18" charset="0"/>
            </a:endParaRPr>
          </a:p>
          <a:p>
            <a:pPr lvl="0">
              <a:buClr>
                <a:srgbClr val="2DA2BF"/>
              </a:buClr>
            </a:pPr>
            <a:endParaRPr lang="en-US" dirty="0" smtClean="0">
              <a:solidFill>
                <a:prstClr val="black"/>
              </a:solidFill>
            </a:endParaRPr>
          </a:p>
          <a:p>
            <a:pPr lvl="0">
              <a:buClr>
                <a:srgbClr val="2DA2BF"/>
              </a:buClr>
            </a:pPr>
            <a:endParaRPr lang="en-US" dirty="0">
              <a:solidFill>
                <a:prstClr val="black"/>
              </a:solidFill>
            </a:endParaRPr>
          </a:p>
          <a:p>
            <a:pPr marL="393192" lvl="1" indent="0">
              <a:buNone/>
            </a:pPr>
            <a:endParaRPr lang="en-US" dirty="0" smtClean="0"/>
          </a:p>
        </p:txBody>
      </p:sp>
      <p:sp>
        <p:nvSpPr>
          <p:cNvPr id="3" name="Title 2"/>
          <p:cNvSpPr>
            <a:spLocks noGrp="1"/>
          </p:cNvSpPr>
          <p:nvPr>
            <p:ph type="title"/>
          </p:nvPr>
        </p:nvSpPr>
        <p:spPr>
          <a:xfrm>
            <a:off x="1484311" y="144380"/>
            <a:ext cx="10018713" cy="2021304"/>
          </a:xfrm>
        </p:spPr>
        <p:txBody>
          <a:bodyPr>
            <a:normAutofit/>
          </a:bodyPr>
          <a:lstStyle/>
          <a:p>
            <a:pPr algn="ctr"/>
            <a:r>
              <a:rPr lang="en-US" sz="4000" dirty="0" smtClean="0">
                <a:solidFill>
                  <a:srgbClr val="000000"/>
                </a:solidFill>
                <a:latin typeface="Arial Black"/>
                <a:cs typeface="Arial Black"/>
              </a:rPr>
              <a:t>Lifestyle Modifications </a:t>
            </a:r>
            <a:endParaRPr lang="en-US" sz="4000" dirty="0">
              <a:solidFill>
                <a:srgbClr val="000000"/>
              </a:solidFill>
              <a:latin typeface="Arial Black"/>
              <a:cs typeface="Arial Black"/>
            </a:endParaRPr>
          </a:p>
        </p:txBody>
      </p:sp>
      <p:pic>
        <p:nvPicPr>
          <p:cNvPr id="5" name="Picture 4"/>
          <p:cNvPicPr>
            <a:picLocks noChangeAspect="1"/>
          </p:cNvPicPr>
          <p:nvPr/>
        </p:nvPicPr>
        <p:blipFill>
          <a:blip r:embed="rId3"/>
          <a:stretch>
            <a:fillRect/>
          </a:stretch>
        </p:blipFill>
        <p:spPr>
          <a:xfrm>
            <a:off x="8485536" y="4343400"/>
            <a:ext cx="3706465" cy="1689100"/>
          </a:xfrm>
          <a:prstGeom prst="rect">
            <a:avLst/>
          </a:prstGeom>
        </p:spPr>
      </p:pic>
    </p:spTree>
    <p:extLst>
      <p:ext uri="{BB962C8B-B14F-4D97-AF65-F5344CB8AC3E}">
        <p14:creationId xmlns:p14="http://schemas.microsoft.com/office/powerpoint/2010/main" val="21043841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86133" y="332569"/>
            <a:ext cx="6848475" cy="5162550"/>
          </a:xfrm>
          <a:prstGeom prst="rect">
            <a:avLst/>
          </a:prstGeom>
        </p:spPr>
      </p:pic>
      <p:sp>
        <p:nvSpPr>
          <p:cNvPr id="5" name="Rectangle 4"/>
          <p:cNvSpPr/>
          <p:nvPr/>
        </p:nvSpPr>
        <p:spPr>
          <a:xfrm>
            <a:off x="2862370" y="5772150"/>
            <a:ext cx="6096000" cy="646331"/>
          </a:xfrm>
          <a:prstGeom prst="rect">
            <a:avLst/>
          </a:prstGeom>
        </p:spPr>
        <p:txBody>
          <a:bodyPr>
            <a:spAutoFit/>
          </a:bodyPr>
          <a:lstStyle/>
          <a:p>
            <a:r>
              <a:rPr lang="en-US" dirty="0">
                <a:hlinkClick r:id="rId3"/>
              </a:rPr>
              <a:t>http://www.diabetes.org/assets/pdfs/schools/ps-diabetes-care-in-the-school-and-daycare-setting.pdf</a:t>
            </a:r>
            <a:endParaRPr lang="en-US" dirty="0"/>
          </a:p>
        </p:txBody>
      </p:sp>
    </p:spTree>
    <p:extLst>
      <p:ext uri="{BB962C8B-B14F-4D97-AF65-F5344CB8AC3E}">
        <p14:creationId xmlns:p14="http://schemas.microsoft.com/office/powerpoint/2010/main" val="1926104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grcsma00\AppData\Local\Microsoft\Windows\Temporary Internet Files\Content.IE5\179IWG2I\gordo[1].gif"/>
          <p:cNvPicPr>
            <a:picLocks noGrp="1" noChangeAspect="1" noChangeArrowheads="1"/>
          </p:cNvPicPr>
          <p:nvPr>
            <p:ph idx="1"/>
          </p:nvPr>
        </p:nvPicPr>
        <p:blipFill>
          <a:blip r:embed="rId2"/>
          <a:srcRect/>
          <a:stretch>
            <a:fillRect/>
          </a:stretch>
        </p:blipFill>
        <p:spPr bwMode="auto">
          <a:xfrm>
            <a:off x="1454741" y="1793860"/>
            <a:ext cx="3779921" cy="3450981"/>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940" y="1773885"/>
            <a:ext cx="3546231" cy="3434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75666" y="257241"/>
            <a:ext cx="5569844" cy="5904466"/>
          </a:xfrm>
          <a:prstGeom prst="rect">
            <a:avLst/>
          </a:prstGeom>
        </p:spPr>
      </p:pic>
      <p:sp>
        <p:nvSpPr>
          <p:cNvPr id="5" name="Rectangle 4"/>
          <p:cNvSpPr/>
          <p:nvPr/>
        </p:nvSpPr>
        <p:spPr>
          <a:xfrm>
            <a:off x="2512588" y="6190900"/>
            <a:ext cx="9158044" cy="369332"/>
          </a:xfrm>
          <a:prstGeom prst="rect">
            <a:avLst/>
          </a:prstGeom>
        </p:spPr>
        <p:txBody>
          <a:bodyPr wrap="square">
            <a:spAutoFit/>
          </a:bodyPr>
          <a:lstStyle/>
          <a:p>
            <a:r>
              <a:rPr lang="en-US" dirty="0">
                <a:hlinkClick r:id="rId3"/>
              </a:rPr>
              <a:t>http://www.diabetes.org/living-with-diabetes/parents-and-kids/diabetes-care-at-school/</a:t>
            </a:r>
            <a:endParaRPr lang="en-US" dirty="0"/>
          </a:p>
        </p:txBody>
      </p:sp>
    </p:spTree>
    <p:extLst>
      <p:ext uri="{BB962C8B-B14F-4D97-AF65-F5344CB8AC3E}">
        <p14:creationId xmlns:p14="http://schemas.microsoft.com/office/powerpoint/2010/main" val="23264444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09037" y="367853"/>
            <a:ext cx="10963275" cy="5143500"/>
          </a:xfrm>
          <a:prstGeom prst="rect">
            <a:avLst/>
          </a:prstGeom>
        </p:spPr>
      </p:pic>
      <p:sp>
        <p:nvSpPr>
          <p:cNvPr id="6" name="Rectangle 5"/>
          <p:cNvSpPr/>
          <p:nvPr/>
        </p:nvSpPr>
        <p:spPr>
          <a:xfrm>
            <a:off x="2634915" y="5791200"/>
            <a:ext cx="8602579" cy="646331"/>
          </a:xfrm>
          <a:prstGeom prst="rect">
            <a:avLst/>
          </a:prstGeom>
        </p:spPr>
        <p:txBody>
          <a:bodyPr wrap="square">
            <a:spAutoFit/>
          </a:bodyPr>
          <a:lstStyle/>
          <a:p>
            <a:r>
              <a:rPr lang="en-US" dirty="0">
                <a:hlinkClick r:id="rId3"/>
              </a:rPr>
              <a:t>http://www.diabetes.org/living-with-diabetes/parents-and-kids/diabetes-care-at-school/school-staff-trainings/training-resources.html</a:t>
            </a:r>
            <a:endParaRPr lang="en-US" dirty="0"/>
          </a:p>
        </p:txBody>
      </p:sp>
    </p:spTree>
    <p:extLst>
      <p:ext uri="{BB962C8B-B14F-4D97-AF65-F5344CB8AC3E}">
        <p14:creationId xmlns:p14="http://schemas.microsoft.com/office/powerpoint/2010/main" val="6949999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81328"/>
            <a:ext cx="11277600" cy="4843272"/>
          </a:xfrm>
        </p:spPr>
        <p:txBody>
          <a:bodyPr>
            <a:normAutofit/>
          </a:bodyPr>
          <a:lstStyle/>
          <a:p>
            <a:pPr marL="201168" marR="0" indent="0">
              <a:lnSpc>
                <a:spcPct val="115000"/>
              </a:lnSpc>
              <a:spcBef>
                <a:spcPts val="0"/>
              </a:spcBef>
              <a:spcAft>
                <a:spcPts val="1000"/>
              </a:spcAft>
              <a:buNone/>
            </a:pPr>
            <a:endParaRPr lang="en-US" sz="1400" dirty="0">
              <a:ea typeface="Calibri"/>
              <a:cs typeface="Times New Roman"/>
            </a:endParaRPr>
          </a:p>
          <a:p>
            <a:endParaRPr lang="en-US" dirty="0"/>
          </a:p>
        </p:txBody>
      </p:sp>
      <p:sp>
        <p:nvSpPr>
          <p:cNvPr id="3" name="Title 2"/>
          <p:cNvSpPr>
            <a:spLocks noGrp="1"/>
          </p:cNvSpPr>
          <p:nvPr>
            <p:ph type="title"/>
          </p:nvPr>
        </p:nvSpPr>
        <p:spPr>
          <a:xfrm>
            <a:off x="1484311" y="312822"/>
            <a:ext cx="10018713" cy="1840831"/>
          </a:xfrm>
        </p:spPr>
        <p:txBody>
          <a:bodyPr>
            <a:normAutofit fontScale="90000"/>
          </a:bodyPr>
          <a:lstStyle/>
          <a:p>
            <a:r>
              <a:rPr lang="en-US" sz="3200" dirty="0">
                <a:solidFill>
                  <a:srgbClr val="000000"/>
                </a:solidFill>
                <a:latin typeface="Arial Black"/>
                <a:cs typeface="Arial Black"/>
              </a:rPr>
              <a:t/>
            </a:r>
            <a:br>
              <a:rPr lang="en-US" sz="3200" dirty="0">
                <a:solidFill>
                  <a:srgbClr val="000000"/>
                </a:solidFill>
                <a:latin typeface="Arial Black"/>
                <a:cs typeface="Arial Black"/>
              </a:rPr>
            </a:br>
            <a:r>
              <a:rPr lang="en-US" dirty="0">
                <a:solidFill>
                  <a:srgbClr val="000000"/>
                </a:solidFill>
                <a:latin typeface="Arial Black"/>
                <a:cs typeface="Arial Black"/>
              </a:rPr>
              <a:t>Thank You!</a:t>
            </a:r>
            <a:br>
              <a:rPr lang="en-US" dirty="0">
                <a:solidFill>
                  <a:srgbClr val="000000"/>
                </a:solidFill>
                <a:latin typeface="Arial Black"/>
                <a:cs typeface="Arial Black"/>
              </a:rPr>
            </a:br>
            <a:r>
              <a:rPr lang="en-US" dirty="0">
                <a:solidFill>
                  <a:srgbClr val="000000"/>
                </a:solidFill>
                <a:latin typeface="Arial Black"/>
                <a:cs typeface="Arial Black"/>
              </a:rPr>
              <a:t>Any Questions? </a:t>
            </a:r>
            <a:r>
              <a:rPr lang="en-US" dirty="0" smtClean="0">
                <a:solidFill>
                  <a:srgbClr val="000000"/>
                </a:solidFill>
                <a:latin typeface="Arial Black"/>
                <a:cs typeface="Arial Black"/>
              </a:rPr>
              <a:t/>
            </a:r>
            <a:br>
              <a:rPr lang="en-US" dirty="0" smtClean="0">
                <a:solidFill>
                  <a:srgbClr val="000000"/>
                </a:solidFill>
                <a:latin typeface="Arial Black"/>
                <a:cs typeface="Arial Black"/>
              </a:rPr>
            </a:br>
            <a:endParaRPr lang="en-US" dirty="0">
              <a:solidFill>
                <a:srgbClr val="000000"/>
              </a:solidFill>
              <a:latin typeface="Arial Black"/>
              <a:cs typeface="Arial Black"/>
            </a:endParaRPr>
          </a:p>
        </p:txBody>
      </p:sp>
      <p:pic>
        <p:nvPicPr>
          <p:cNvPr id="4" name="Picture 3"/>
          <p:cNvPicPr>
            <a:picLocks noChangeAspect="1"/>
          </p:cNvPicPr>
          <p:nvPr/>
        </p:nvPicPr>
        <p:blipFill>
          <a:blip r:embed="rId3"/>
          <a:stretch>
            <a:fillRect/>
          </a:stretch>
        </p:blipFill>
        <p:spPr>
          <a:xfrm>
            <a:off x="3148263" y="2438400"/>
            <a:ext cx="6604000" cy="3048000"/>
          </a:xfrm>
          <a:prstGeom prst="rect">
            <a:avLst/>
          </a:prstGeom>
        </p:spPr>
      </p:pic>
    </p:spTree>
    <p:extLst>
      <p:ext uri="{BB962C8B-B14F-4D97-AF65-F5344CB8AC3E}">
        <p14:creationId xmlns:p14="http://schemas.microsoft.com/office/powerpoint/2010/main" val="412992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96254"/>
            <a:ext cx="10018713" cy="1564104"/>
          </a:xfrm>
        </p:spPr>
        <p:txBody>
          <a:bodyPr>
            <a:normAutofit/>
          </a:bodyPr>
          <a:lstStyle/>
          <a:p>
            <a:r>
              <a:rPr lang="en-US" sz="4800" b="1" dirty="0" smtClean="0"/>
              <a:t>Diabetes mellitus</a:t>
            </a:r>
            <a:endParaRPr lang="en-US" sz="4800" b="1" dirty="0"/>
          </a:p>
        </p:txBody>
      </p:sp>
      <p:sp>
        <p:nvSpPr>
          <p:cNvPr id="3" name="Content Placeholder 2"/>
          <p:cNvSpPr>
            <a:spLocks noGrp="1"/>
          </p:cNvSpPr>
          <p:nvPr>
            <p:ph idx="1"/>
          </p:nvPr>
        </p:nvSpPr>
        <p:spPr>
          <a:xfrm>
            <a:off x="1544468" y="1973179"/>
            <a:ext cx="10018713" cy="4596063"/>
          </a:xfrm>
        </p:spPr>
        <p:txBody>
          <a:bodyPr>
            <a:normAutofit/>
          </a:bodyPr>
          <a:lstStyle/>
          <a:p>
            <a:r>
              <a:rPr lang="es-MX" dirty="0" err="1"/>
              <a:t>An</a:t>
            </a:r>
            <a:r>
              <a:rPr lang="es-MX" dirty="0"/>
              <a:t> </a:t>
            </a:r>
            <a:r>
              <a:rPr lang="es-MX" dirty="0" err="1"/>
              <a:t>illness</a:t>
            </a:r>
            <a:r>
              <a:rPr lang="es-MX" dirty="0"/>
              <a:t> </a:t>
            </a:r>
            <a:r>
              <a:rPr lang="es-MX" dirty="0" err="1"/>
              <a:t>where</a:t>
            </a:r>
            <a:r>
              <a:rPr lang="es-MX" dirty="0"/>
              <a:t> </a:t>
            </a:r>
            <a:r>
              <a:rPr lang="es-MX" dirty="0" err="1"/>
              <a:t>the</a:t>
            </a:r>
            <a:r>
              <a:rPr lang="es-MX" dirty="0"/>
              <a:t> </a:t>
            </a:r>
            <a:r>
              <a:rPr lang="es-MX" dirty="0" err="1"/>
              <a:t>body</a:t>
            </a:r>
            <a:r>
              <a:rPr lang="es-MX" dirty="0"/>
              <a:t>:</a:t>
            </a:r>
          </a:p>
          <a:p>
            <a:pPr lvl="1"/>
            <a:r>
              <a:rPr lang="es-MX" sz="2400" dirty="0" err="1"/>
              <a:t>Doesn’t</a:t>
            </a:r>
            <a:r>
              <a:rPr lang="es-MX" sz="2400" dirty="0"/>
              <a:t> produce </a:t>
            </a:r>
            <a:r>
              <a:rPr lang="es-MX" sz="2400" dirty="0" err="1"/>
              <a:t>insulin</a:t>
            </a:r>
            <a:r>
              <a:rPr lang="es-MX" sz="2400" dirty="0"/>
              <a:t> </a:t>
            </a:r>
            <a:r>
              <a:rPr lang="es-MX" sz="2400" dirty="0" err="1"/>
              <a:t>or</a:t>
            </a:r>
            <a:endParaRPr lang="es-MX" sz="2400" dirty="0"/>
          </a:p>
          <a:p>
            <a:pPr lvl="1"/>
            <a:r>
              <a:rPr lang="es-MX" sz="2400" dirty="0" err="1"/>
              <a:t>Doesn’t</a:t>
            </a:r>
            <a:r>
              <a:rPr lang="es-MX" sz="2400" dirty="0"/>
              <a:t> use </a:t>
            </a:r>
            <a:r>
              <a:rPr lang="es-MX" sz="2400" dirty="0" err="1"/>
              <a:t>it</a:t>
            </a:r>
            <a:r>
              <a:rPr lang="es-MX" sz="2400" dirty="0"/>
              <a:t> </a:t>
            </a:r>
            <a:r>
              <a:rPr lang="es-MX" sz="2400" dirty="0" err="1" smtClean="0"/>
              <a:t>adequately</a:t>
            </a:r>
            <a:endParaRPr lang="es-MX" sz="2400" dirty="0"/>
          </a:p>
          <a:p>
            <a:pPr lvl="1"/>
            <a:endParaRPr lang="es-MX" sz="2400" b="1" dirty="0" smtClean="0"/>
          </a:p>
          <a:p>
            <a:pPr marL="457200" lvl="1" indent="0">
              <a:buNone/>
            </a:pPr>
            <a:r>
              <a:rPr lang="es-MX" sz="2400" b="1" dirty="0"/>
              <a:t>	</a:t>
            </a:r>
            <a:r>
              <a:rPr lang="es-MX" sz="2400" b="1" dirty="0" smtClean="0"/>
              <a:t>						</a:t>
            </a:r>
            <a:r>
              <a:rPr lang="es-MX" sz="4800" b="1" dirty="0" err="1" smtClean="0"/>
              <a:t>Insulin</a:t>
            </a:r>
            <a:endParaRPr lang="es-MX" sz="4800" b="1" dirty="0" smtClean="0"/>
          </a:p>
          <a:p>
            <a:r>
              <a:rPr lang="es-ES" dirty="0" err="1"/>
              <a:t>The</a:t>
            </a:r>
            <a:r>
              <a:rPr lang="es-ES" dirty="0"/>
              <a:t> hormone </a:t>
            </a:r>
            <a:r>
              <a:rPr lang="es-ES" dirty="0" err="1"/>
              <a:t>needed</a:t>
            </a:r>
            <a:r>
              <a:rPr lang="es-ES" dirty="0"/>
              <a:t> </a:t>
            </a:r>
            <a:r>
              <a:rPr lang="es-ES" dirty="0" err="1"/>
              <a:t>to</a:t>
            </a:r>
            <a:r>
              <a:rPr lang="es-ES" dirty="0"/>
              <a:t> </a:t>
            </a:r>
            <a:r>
              <a:rPr lang="es-ES" dirty="0" err="1"/>
              <a:t>transform</a:t>
            </a:r>
            <a:r>
              <a:rPr lang="es-ES" dirty="0"/>
              <a:t> </a:t>
            </a:r>
            <a:r>
              <a:rPr lang="es-ES" dirty="0" err="1"/>
              <a:t>food</a:t>
            </a:r>
            <a:r>
              <a:rPr lang="es-ES" dirty="0"/>
              <a:t> </a:t>
            </a:r>
            <a:r>
              <a:rPr lang="es-ES" dirty="0" err="1"/>
              <a:t>into</a:t>
            </a:r>
            <a:r>
              <a:rPr lang="es-ES" dirty="0"/>
              <a:t> </a:t>
            </a:r>
            <a:r>
              <a:rPr lang="es-ES" dirty="0" err="1" smtClean="0"/>
              <a:t>energy</a:t>
            </a:r>
            <a:endParaRPr lang="es-ES" dirty="0"/>
          </a:p>
          <a:p>
            <a:r>
              <a:rPr lang="es-ES" dirty="0" err="1"/>
              <a:t>Acts</a:t>
            </a:r>
            <a:r>
              <a:rPr lang="es-ES" dirty="0"/>
              <a:t> </a:t>
            </a:r>
            <a:r>
              <a:rPr lang="es-ES" dirty="0" err="1"/>
              <a:t>like</a:t>
            </a:r>
            <a:r>
              <a:rPr lang="es-ES" dirty="0"/>
              <a:t> a </a:t>
            </a:r>
            <a:r>
              <a:rPr lang="es-ES" dirty="0" err="1"/>
              <a:t>key</a:t>
            </a:r>
            <a:r>
              <a:rPr lang="es-ES" dirty="0"/>
              <a:t> so </a:t>
            </a:r>
            <a:r>
              <a:rPr lang="es-ES" dirty="0" err="1"/>
              <a:t>that</a:t>
            </a:r>
            <a:r>
              <a:rPr lang="es-ES" dirty="0"/>
              <a:t> </a:t>
            </a:r>
            <a:r>
              <a:rPr lang="es-ES" dirty="0" err="1"/>
              <a:t>sugar</a:t>
            </a:r>
            <a:r>
              <a:rPr lang="es-ES" dirty="0"/>
              <a:t> can </a:t>
            </a:r>
            <a:r>
              <a:rPr lang="es-ES" dirty="0" err="1"/>
              <a:t>enter</a:t>
            </a:r>
            <a:r>
              <a:rPr lang="es-ES" dirty="0"/>
              <a:t> </a:t>
            </a:r>
            <a:r>
              <a:rPr lang="es-ES" dirty="0" err="1" smtClean="0"/>
              <a:t>cells</a:t>
            </a:r>
            <a:r>
              <a:rPr lang="es-ES" dirty="0" smtClean="0"/>
              <a:t>  </a:t>
            </a:r>
            <a:endParaRPr lang="es-ES" dirty="0"/>
          </a:p>
          <a:p>
            <a:r>
              <a:rPr lang="es-ES" dirty="0" err="1"/>
              <a:t>Produced</a:t>
            </a:r>
            <a:r>
              <a:rPr lang="es-ES" dirty="0"/>
              <a:t> </a:t>
            </a:r>
            <a:r>
              <a:rPr lang="es-ES" dirty="0" err="1"/>
              <a:t>by</a:t>
            </a:r>
            <a:r>
              <a:rPr lang="es-ES" dirty="0"/>
              <a:t> </a:t>
            </a:r>
            <a:r>
              <a:rPr lang="es-ES" dirty="0" err="1"/>
              <a:t>the</a:t>
            </a:r>
            <a:r>
              <a:rPr lang="es-ES" dirty="0"/>
              <a:t> </a:t>
            </a:r>
            <a:r>
              <a:rPr lang="es-ES" dirty="0" err="1" smtClean="0"/>
              <a:t>pancreas</a:t>
            </a:r>
            <a:endParaRPr lang="es-ES" dirty="0"/>
          </a:p>
          <a:p>
            <a:pPr lvl="1"/>
            <a:endParaRPr lang="es-MX" sz="4400" b="1" dirty="0"/>
          </a:p>
          <a:p>
            <a:endParaRPr lang="en-US" dirty="0"/>
          </a:p>
        </p:txBody>
      </p:sp>
    </p:spTree>
    <p:extLst>
      <p:ext uri="{BB962C8B-B14F-4D97-AF65-F5344CB8AC3E}">
        <p14:creationId xmlns:p14="http://schemas.microsoft.com/office/powerpoint/2010/main" val="430947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52664"/>
            <a:ext cx="10018713" cy="1130968"/>
          </a:xfrm>
        </p:spPr>
        <p:txBody>
          <a:bodyPr>
            <a:normAutofit/>
          </a:bodyPr>
          <a:lstStyle/>
          <a:p>
            <a:r>
              <a:rPr lang="en-US" sz="4800" b="1" dirty="0" smtClean="0"/>
              <a:t>Type 1 Diabetes</a:t>
            </a:r>
            <a:endParaRPr lang="en-US" sz="4800" b="1" dirty="0"/>
          </a:p>
        </p:txBody>
      </p:sp>
      <p:sp>
        <p:nvSpPr>
          <p:cNvPr id="3" name="Content Placeholder 2"/>
          <p:cNvSpPr>
            <a:spLocks noGrp="1"/>
          </p:cNvSpPr>
          <p:nvPr>
            <p:ph idx="1"/>
          </p:nvPr>
        </p:nvSpPr>
        <p:spPr>
          <a:xfrm>
            <a:off x="2082622" y="1349765"/>
            <a:ext cx="9992582" cy="4876491"/>
          </a:xfrm>
        </p:spPr>
        <p:txBody>
          <a:bodyPr>
            <a:normAutofit/>
          </a:bodyPr>
          <a:lstStyle/>
          <a:p>
            <a:r>
              <a:rPr lang="en-US" sz="3200" dirty="0" smtClean="0"/>
              <a:t>Autoimmune disease </a:t>
            </a:r>
          </a:p>
          <a:p>
            <a:pPr lvl="2"/>
            <a:r>
              <a:rPr lang="en-US" sz="2400" dirty="0" smtClean="0"/>
              <a:t>Other immune disorders associated: celiac disease, Addison's disease (adrenal insufficiency), hypothyroidism </a:t>
            </a:r>
          </a:p>
          <a:p>
            <a:r>
              <a:rPr lang="en-US" sz="3200" dirty="0" smtClean="0"/>
              <a:t>Hyperglycemia is secondary to insulin deficiency </a:t>
            </a:r>
          </a:p>
          <a:p>
            <a:r>
              <a:rPr lang="en-US" sz="3200" dirty="0" smtClean="0"/>
              <a:t>Destruction of pancreatic beta cells</a:t>
            </a:r>
          </a:p>
          <a:p>
            <a:r>
              <a:rPr lang="en-US" sz="3200" dirty="0" smtClean="0"/>
              <a:t>Age and treatment is no longer used as treatment criteria</a:t>
            </a:r>
          </a:p>
          <a:p>
            <a:pPr lvl="1"/>
            <a:r>
              <a:rPr lang="en-US" sz="2800" dirty="0" smtClean="0"/>
              <a:t>Juvenile diabetes or IDDM</a:t>
            </a:r>
          </a:p>
        </p:txBody>
      </p:sp>
    </p:spTree>
    <p:extLst>
      <p:ext uri="{BB962C8B-B14F-4D97-AF65-F5344CB8AC3E}">
        <p14:creationId xmlns:p14="http://schemas.microsoft.com/office/powerpoint/2010/main" val="814940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6443</TotalTime>
  <Words>2885</Words>
  <Application>Microsoft Office PowerPoint</Application>
  <PresentationFormat>Custom</PresentationFormat>
  <Paragraphs>426</Paragraphs>
  <Slides>72</Slides>
  <Notes>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Parallax</vt:lpstr>
      <vt:lpstr>Diabetes </vt:lpstr>
      <vt:lpstr>Adelina Salinas, MSN, APRN, FNP-BC, CDE Conflicts of Interest – None to disclose  Gregorio Rodriguez, MSN, RN, CDE Conflicts of Interest – None to disclose</vt:lpstr>
      <vt:lpstr>Incidence of Diabetes in Youth</vt:lpstr>
      <vt:lpstr>Incidence of Diabetes in Youth</vt:lpstr>
      <vt:lpstr>Prevalence of Diabetes in Youth</vt:lpstr>
      <vt:lpstr>Obesity</vt:lpstr>
      <vt:lpstr>PowerPoint Presentation</vt:lpstr>
      <vt:lpstr>Diabetes mellitus</vt:lpstr>
      <vt:lpstr>Type 1 Diabetes</vt:lpstr>
      <vt:lpstr>Type 1 Diabetes</vt:lpstr>
      <vt:lpstr>Type 1 Diabetes</vt:lpstr>
      <vt:lpstr>Type 1 Diabetes</vt:lpstr>
      <vt:lpstr>Type 1 Diabetes</vt:lpstr>
      <vt:lpstr>PowerPoint Presentation</vt:lpstr>
      <vt:lpstr>Screening Children for Type 2 Diabetes and Pre-diabetes </vt:lpstr>
      <vt:lpstr>Type 2 diabetes</vt:lpstr>
      <vt:lpstr>Type 2 Diabetes </vt:lpstr>
      <vt:lpstr>Type 2 Diabetes </vt:lpstr>
      <vt:lpstr>Complications</vt:lpstr>
      <vt:lpstr>Insulin Therapy</vt:lpstr>
      <vt:lpstr>Insulin Therapy</vt:lpstr>
      <vt:lpstr>Insulin Therapy</vt:lpstr>
      <vt:lpstr>Insulin Therapy</vt:lpstr>
      <vt:lpstr>Basics of Insulin Therapy</vt:lpstr>
      <vt:lpstr>Basics of Insulin Therapy</vt:lpstr>
      <vt:lpstr>Hyperglycemia</vt:lpstr>
      <vt:lpstr>Hyperglycemia</vt:lpstr>
      <vt:lpstr>Basics of Insulin Pump Therapy</vt:lpstr>
      <vt:lpstr>Basics of Insulin Pump Therapy</vt:lpstr>
      <vt:lpstr>Basics of Insulin Pump Therapy</vt:lpstr>
      <vt:lpstr>Basics of Insulin Pump Therapy</vt:lpstr>
      <vt:lpstr>Healthy Eating</vt:lpstr>
      <vt:lpstr>Carbohydrates</vt:lpstr>
      <vt:lpstr>How Do You Count Carbs?</vt:lpstr>
      <vt:lpstr>How much Carbohydrates is needed?</vt:lpstr>
      <vt:lpstr>Serving Sizes</vt:lpstr>
      <vt:lpstr>A Healthy Meal Plan</vt:lpstr>
      <vt:lpstr>Reading Nutrition Labels</vt:lpstr>
      <vt:lpstr>PowerPoint Presentation</vt:lpstr>
      <vt:lpstr>Physical Activity</vt:lpstr>
      <vt:lpstr>Physical Activity</vt:lpstr>
      <vt:lpstr>Physical Activity </vt:lpstr>
      <vt:lpstr>Advanced Carbohydrate Counting</vt:lpstr>
      <vt:lpstr>Insulin to Carb Ratio: </vt:lpstr>
      <vt:lpstr>Correction/Sensitivity Factor:</vt:lpstr>
      <vt:lpstr>PUTTING IT ALL TOGETHER! YOUR TURN </vt:lpstr>
      <vt:lpstr>PowerPoint Presentation</vt:lpstr>
      <vt:lpstr>First Insulin Pump invented in 1963 by  Dr. Arnold Kadish</vt:lpstr>
      <vt:lpstr>Insulin Pumps</vt:lpstr>
      <vt:lpstr>Insulin Pump Therapy</vt:lpstr>
      <vt:lpstr>Insulin Pump Therapy Settings</vt:lpstr>
      <vt:lpstr>Hyperglycemia on Insulin Pump Check Tubing</vt:lpstr>
      <vt:lpstr>Check Insertion Site</vt:lpstr>
      <vt:lpstr>Check for…</vt:lpstr>
      <vt:lpstr>Insulin Pump Problems</vt:lpstr>
      <vt:lpstr>Complications from Insulin Pump Use</vt:lpstr>
      <vt:lpstr>Prevent Diabetic Ketoacidosis</vt:lpstr>
      <vt:lpstr>PowerPoint Presentation</vt:lpstr>
      <vt:lpstr>Continuous Glucose Monitor Sensors  (CGMS)</vt:lpstr>
      <vt:lpstr>PowerPoint Presentation</vt:lpstr>
      <vt:lpstr>CGMS</vt:lpstr>
      <vt:lpstr>PowerPoint Presentation</vt:lpstr>
      <vt:lpstr>PowerPoint Presentation</vt:lpstr>
      <vt:lpstr>Survival Skills</vt:lpstr>
      <vt:lpstr>Emotions</vt:lpstr>
      <vt:lpstr>Diabetes and school</vt:lpstr>
      <vt:lpstr>Diabetes Medical Management Plan</vt:lpstr>
      <vt:lpstr>Lifestyle Modifications </vt:lpstr>
      <vt:lpstr>PowerPoint Presentation</vt:lpstr>
      <vt:lpstr>PowerPoint Presentation</vt:lpstr>
      <vt:lpstr>PowerPoint Presentation</vt:lpstr>
      <vt:lpstr> Thank You! Any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A. Garces</dc:creator>
  <cp:lastModifiedBy>Gregorio Rodriguez</cp:lastModifiedBy>
  <cp:revision>120</cp:revision>
  <cp:lastPrinted>2017-07-04T21:03:05Z</cp:lastPrinted>
  <dcterms:created xsi:type="dcterms:W3CDTF">2014-09-12T02:11:33Z</dcterms:created>
  <dcterms:modified xsi:type="dcterms:W3CDTF">2017-07-19T14:16:20Z</dcterms:modified>
</cp:coreProperties>
</file>